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300" r:id="rId2"/>
    <p:sldId id="318" r:id="rId3"/>
    <p:sldId id="353" r:id="rId4"/>
    <p:sldId id="355" r:id="rId5"/>
    <p:sldId id="354" r:id="rId6"/>
    <p:sldId id="324" r:id="rId7"/>
    <p:sldId id="323" r:id="rId8"/>
    <p:sldId id="325" r:id="rId9"/>
    <p:sldId id="370" r:id="rId10"/>
    <p:sldId id="360" r:id="rId11"/>
    <p:sldId id="361" r:id="rId12"/>
    <p:sldId id="362" r:id="rId13"/>
    <p:sldId id="373" r:id="rId14"/>
    <p:sldId id="377" r:id="rId15"/>
    <p:sldId id="375" r:id="rId16"/>
    <p:sldId id="376" r:id="rId17"/>
    <p:sldId id="374" r:id="rId18"/>
    <p:sldId id="372" r:id="rId19"/>
    <p:sldId id="371" r:id="rId20"/>
    <p:sldId id="359" r:id="rId21"/>
    <p:sldId id="363" r:id="rId22"/>
    <p:sldId id="357" r:id="rId23"/>
    <p:sldId id="358" r:id="rId24"/>
    <p:sldId id="35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003399"/>
    <a:srgbClr val="FBFF20"/>
    <a:srgbClr val="0F0191"/>
    <a:srgbClr val="CB0101"/>
    <a:srgbClr val="EAEAEA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9" autoAdjust="0"/>
    <p:restoredTop sz="94660"/>
  </p:normalViewPr>
  <p:slideViewPr>
    <p:cSldViewPr>
      <p:cViewPr varScale="1">
        <p:scale>
          <a:sx n="103" d="100"/>
          <a:sy n="103" d="100"/>
        </p:scale>
        <p:origin x="-2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D56AF9-F32D-4C4D-A804-AAEC76477E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These are average position and intensity errors from the National Hurricane Center from 1990-present.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Left panel:     Track errors from the NHC official forecasts.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Track errors have steadily declined in the past twenty years as global NWP models have improved in their ability to predict the large-scale environment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	(better resolution, physics, and data assimilation).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Right panel:   Intensity forecast errors.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Note that there has been no improvement in TC intensity prediction skill over past twenty years.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	Intensity is dependent both on environmental aspects as well as inner-core processes which remain largely unknown.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ED888-0736-472D-B4E8-42D6E1A2A9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Basic theory sets up the three key science issues that will be the focus of this DRI: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	1.  The relationship between the TC outflow and the inner-core convection; how these are coupled and their relationship to intensity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		two competing hypotheses here:  Active outflow vs. Passive outflow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marL="0" lvl="1">
              <a:spcBef>
                <a:spcPct val="0"/>
              </a:spcBef>
            </a:pPr>
            <a:r>
              <a:rPr lang="en-US" smtClean="0"/>
              <a:t>	2. Upper-level outflow changes </a:t>
            </a:r>
            <a:r>
              <a:rPr lang="en-US" b="1" smtClean="0"/>
              <a:t>result from </a:t>
            </a:r>
            <a:r>
              <a:rPr lang="en-US" smtClean="0"/>
              <a:t>increased convection (</a:t>
            </a:r>
            <a:r>
              <a:rPr lang="en-US" i="1" smtClean="0"/>
              <a:t>Passive Outflow</a:t>
            </a:r>
            <a:r>
              <a:rPr lang="en-US" smtClean="0"/>
              <a:t>) (</a:t>
            </a:r>
            <a:r>
              <a:rPr lang="en-US" i="1" smtClean="0"/>
              <a:t>hard to imagine that this is the  PRIMARY cause of RAPID intensification</a:t>
            </a:r>
            <a:r>
              <a:rPr lang="en-US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9528C-5D49-4FFE-8AEA-72898EEFC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 an example of the capability of the Global Hawk (GH) to observe the upper level outflow jet structure and evolution,</a:t>
            </a:r>
            <a:r>
              <a:rPr lang="en-US" baseline="0" dirty="0" smtClean="0"/>
              <a:t> as exhibited by these wind observations (depicted as wind barbs where a triangle is 50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, a single full line 10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and a half line 5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) at 150-mb for Leslie.  The ellipse shows the </a:t>
            </a:r>
            <a:r>
              <a:rPr lang="en-US" baseline="0" dirty="0" err="1" smtClean="0"/>
              <a:t>sondes</a:t>
            </a:r>
            <a:r>
              <a:rPr lang="en-US" baseline="0" dirty="0" smtClean="0"/>
              <a:t> used in the following analyses. The inset shows a visible satellite cloud image at the time of the wind observations (1013 – 1111 GMT). The thick white arrow indicates the wind direction in the outflow jet and the thin blue arrow the direction of travel of the 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 err="1" smtClean="0"/>
              <a:t>dropsondes</a:t>
            </a:r>
            <a:r>
              <a:rPr lang="en-US" dirty="0" smtClean="0"/>
              <a:t> along the axis of Leslie’s outflow jet showing similar narrow wind</a:t>
            </a:r>
            <a:r>
              <a:rPr lang="en-US" baseline="0" dirty="0" smtClean="0"/>
              <a:t> maxima just below the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 height, along with layers of nearly constant wind with height just above the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, below the wind max and below the cirrus cloud deck suggesting shear-induced mixing above the wind max and evaporation-driven mixing below the cirrus cloud deck. Change in temperature lapse rate from adiabatic slope to constant temperature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height indicates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 transition to strong stability. The vertical red line indicates the mean value of the CIMSS 100- 250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 winds along this segment of the outflow jet. The yellow shading indicates the region of the CPL profiles, showing details of the cirrus cloud structure in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1BC85-1D3C-4411-B0C7-B369C52B25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Vertical section based on 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dropsondes</a:t>
            </a:r>
            <a:r>
              <a:rPr lang="en-US" baseline="0" dirty="0" smtClean="0"/>
              <a:t> from Leslie.  The cross section highlights a sharp shear zone just above the sloping 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 and below the jet max with the top of the outflow jet coincident with the top of the cirrus deck as diagnosed from the Cloud Physics </a:t>
            </a:r>
            <a:r>
              <a:rPr lang="en-US" baseline="0" dirty="0" err="1" smtClean="0"/>
              <a:t>Lidar</a:t>
            </a:r>
            <a:r>
              <a:rPr lang="en-US" baseline="0" dirty="0" smtClean="0"/>
              <a:t> (lower panel) onboard the global hawk (AV-6).  The </a:t>
            </a:r>
            <a:r>
              <a:rPr lang="en-US" sz="1200" baseline="0" dirty="0" smtClean="0">
                <a:solidFill>
                  <a:schemeClr val="bg1"/>
                </a:solidFill>
              </a:rPr>
              <a:t>d</a:t>
            </a:r>
            <a:r>
              <a:rPr lang="en-US" sz="1200" dirty="0" smtClean="0">
                <a:solidFill>
                  <a:schemeClr val="bg1"/>
                </a:solidFill>
              </a:rPr>
              <a:t>etailed cirrus fine structure is suggestive of multiple turbulent mixing mechanisms.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provides an overview of the HS3 global hawk missions (left) and the best track for Hurricane Nadine (right), in which the global hawk had 5 flights.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Overview of the impact of upper-level outflow during the evolution of Hurricane Sandy.  </a:t>
            </a:r>
            <a:r>
              <a:rPr lang="en-US" baseline="0" dirty="0" smtClean="0"/>
              <a:t> In stage 1, Sandy rapidly intensifies and crosses Cuba as a category 2 storm.  Divergence from an  upper-level trough to the west of TC helps support widespread deep convection. Outflow directed north and east.  During stage 2, An upper-level trough superimposes on Sandy, giving the storm a ‘hybrid’ structure.  The intensity diminishes, but the size of the storm increases drastically.  Strong outflow toward the north supports asymmetric deep convection.  In the last stage before landfall, </a:t>
            </a:r>
            <a:r>
              <a:rPr lang="en-US" sz="1200" b="0" baseline="0" dirty="0" smtClean="0">
                <a:solidFill>
                  <a:srgbClr val="800000"/>
                </a:solidFill>
                <a:cs typeface="Arial" charset="0"/>
              </a:rPr>
              <a:t>s</a:t>
            </a:r>
            <a:r>
              <a:rPr lang="en-US" sz="1200" b="0" dirty="0" smtClean="0">
                <a:solidFill>
                  <a:srgbClr val="800000"/>
                </a:solidFill>
                <a:cs typeface="Arial" charset="0"/>
              </a:rPr>
              <a:t>tage 3,</a:t>
            </a:r>
            <a:r>
              <a:rPr lang="en-US" sz="1200" b="0" baseline="0" dirty="0" smtClean="0">
                <a:solidFill>
                  <a:srgbClr val="800000"/>
                </a:solidFill>
                <a:cs typeface="Arial" charset="0"/>
              </a:rPr>
              <a:t> the o</a:t>
            </a:r>
            <a:r>
              <a:rPr lang="en-US" sz="1200" b="0" dirty="0" smtClean="0">
                <a:solidFill>
                  <a:srgbClr val="800000"/>
                </a:solidFill>
                <a:cs typeface="Arial" charset="0"/>
              </a:rPr>
              <a:t>utflow jet expands and intensifies dramatically (broad area of 100+ </a:t>
            </a:r>
            <a:r>
              <a:rPr lang="en-US" sz="1200" b="0" dirty="0" err="1" smtClean="0">
                <a:solidFill>
                  <a:srgbClr val="800000"/>
                </a:solidFill>
                <a:cs typeface="Arial" charset="0"/>
              </a:rPr>
              <a:t>kt</a:t>
            </a:r>
            <a:r>
              <a:rPr lang="en-US" sz="1200" b="0" dirty="0" smtClean="0">
                <a:solidFill>
                  <a:srgbClr val="800000"/>
                </a:solidFill>
                <a:cs typeface="Arial" charset="0"/>
              </a:rPr>
              <a:t>).  The storm intensifies and expands associated with strong upper-level divergence.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of larger,</a:t>
            </a:r>
            <a:r>
              <a:rPr lang="en-US" baseline="0" dirty="0" smtClean="0"/>
              <a:t> more intense and faster moving storm than forecasted, possibly forced by dramatic change in outflow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5137-F901-4CE1-BB49-C7072FD8A8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One of the last remINING UNEXPLORED ASPECTS OF tc’S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807B2-9867-4E94-A17A-FDC3D2692E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3F6E-BF33-4600-88E8-E0FF4BD22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55235-F3B8-42C0-B325-90A81D3F7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D9AA-BE2C-4838-BEBC-76EC42AE7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D786B8-3828-404B-849D-FF30D92FA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9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16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828F-A45C-422E-8243-201522650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729C-4234-4A44-8ABC-56980A1B9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8B1C-36BB-4BE2-BD4D-667EAEABB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565B6-D634-4AE3-B279-180289525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384EB-3031-4B88-8B12-C90EBE8CB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D4E18-7A86-469E-B6CB-3C33EEB68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92B53-CDB0-4888-A5B0-ACE42F0F2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9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F08C-4ECA-40FF-9F6F-75C303D30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7141C0-1CEC-4975-9C47-1F4B9D7199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30275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-4763" y="895350"/>
            <a:ext cx="9144001" cy="0"/>
          </a:xfrm>
          <a:prstGeom prst="line">
            <a:avLst/>
          </a:prstGeom>
          <a:noFill/>
          <a:ln w="57150">
            <a:solidFill>
              <a:srgbClr val="FFDF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4457727" y="6643300"/>
            <a:ext cx="4681511" cy="2616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i="1" dirty="0" smtClean="0">
                <a:solidFill>
                  <a:srgbClr val="FFDF57"/>
                </a:solidFill>
                <a:effectLst/>
                <a:latin typeface="Arial" charset="0"/>
              </a:rPr>
              <a:t>5-7</a:t>
            </a:r>
            <a:r>
              <a:rPr lang="en-US" sz="1100" b="1" i="1" baseline="0" dirty="0" smtClean="0">
                <a:solidFill>
                  <a:srgbClr val="FFDF57"/>
                </a:solidFill>
                <a:effectLst/>
                <a:latin typeface="Arial" charset="0"/>
              </a:rPr>
              <a:t> March</a:t>
            </a:r>
            <a:r>
              <a:rPr lang="en-US" sz="1100" b="1" i="1" dirty="0" smtClean="0">
                <a:solidFill>
                  <a:srgbClr val="FFDF57"/>
                </a:solidFill>
                <a:effectLst/>
                <a:latin typeface="Arial" charset="0"/>
              </a:rPr>
              <a:t>, 2013       #</a:t>
            </a:r>
            <a:r>
              <a:rPr lang="en-US" sz="1100" b="1" i="1" dirty="0" smtClean="0">
                <a:solidFill>
                  <a:srgbClr val="FFDF57"/>
                </a:solidFill>
                <a:latin typeface="Arial" charset="0"/>
              </a:rPr>
              <a:t>S7-03  Black, Moskaitis,</a:t>
            </a:r>
            <a:r>
              <a:rPr lang="en-US" sz="1100" b="1" i="1" baseline="0" dirty="0" smtClean="0">
                <a:solidFill>
                  <a:srgbClr val="FFDF57"/>
                </a:solidFill>
                <a:latin typeface="Arial" charset="0"/>
              </a:rPr>
              <a:t> Doyle, </a:t>
            </a:r>
            <a:r>
              <a:rPr lang="en-US" sz="1100" b="1" i="1" baseline="0" dirty="0" err="1" smtClean="0">
                <a:solidFill>
                  <a:srgbClr val="FFDF57"/>
                </a:solidFill>
                <a:latin typeface="Arial" charset="0"/>
              </a:rPr>
              <a:t>Velden</a:t>
            </a:r>
            <a:r>
              <a:rPr lang="en-US" sz="1100" b="1" i="1" baseline="0" dirty="0" smtClean="0">
                <a:solidFill>
                  <a:srgbClr val="FFDF57"/>
                </a:solidFill>
                <a:latin typeface="Arial" charset="0"/>
              </a:rPr>
              <a:t>, Braun</a:t>
            </a:r>
            <a:endParaRPr lang="en-US" sz="1100" b="1" i="1" dirty="0">
              <a:solidFill>
                <a:srgbClr val="FFDF57"/>
              </a:solidFill>
              <a:effectLst/>
              <a:latin typeface="Arial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-214579" y="6643300"/>
            <a:ext cx="4557979" cy="276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 baseline="0" dirty="0" smtClean="0">
                <a:solidFill>
                  <a:srgbClr val="FFDF57"/>
                </a:solidFill>
                <a:latin typeface="Arial" charset="0"/>
              </a:rPr>
              <a:t>  </a:t>
            </a:r>
            <a:r>
              <a:rPr lang="en-US" sz="1200" b="1" i="1" dirty="0" smtClean="0">
                <a:solidFill>
                  <a:srgbClr val="FFDF57"/>
                </a:solidFill>
                <a:latin typeface="Arial" charset="0"/>
              </a:rPr>
              <a:t>  </a:t>
            </a:r>
            <a:r>
              <a:rPr lang="en-US" sz="1100" b="1" i="1" dirty="0" smtClean="0">
                <a:solidFill>
                  <a:srgbClr val="FFDF57"/>
                </a:solidFill>
                <a:latin typeface="Arial" charset="0"/>
              </a:rPr>
              <a:t>67</a:t>
            </a:r>
            <a:r>
              <a:rPr lang="en-US" sz="1100" b="1" i="1" baseline="30000" dirty="0" smtClean="0">
                <a:solidFill>
                  <a:srgbClr val="FFDF57"/>
                </a:solidFill>
                <a:latin typeface="Arial" charset="0"/>
              </a:rPr>
              <a:t>th</a:t>
            </a:r>
            <a:r>
              <a:rPr lang="en-US" sz="1100" b="1" i="1" dirty="0" smtClean="0">
                <a:solidFill>
                  <a:srgbClr val="FFDF57"/>
                </a:solidFill>
                <a:latin typeface="Arial" charset="0"/>
              </a:rPr>
              <a:t> IHC/ TC Research Forum,</a:t>
            </a:r>
            <a:r>
              <a:rPr lang="en-US" sz="1100" b="1" i="1" baseline="0" dirty="0" smtClean="0">
                <a:solidFill>
                  <a:srgbClr val="FFDF57"/>
                </a:solidFill>
                <a:latin typeface="Arial" charset="0"/>
              </a:rPr>
              <a:t> NCWCP</a:t>
            </a:r>
            <a:r>
              <a:rPr lang="en-US" sz="1100" b="1" i="1" dirty="0" smtClean="0">
                <a:solidFill>
                  <a:srgbClr val="FFDF57"/>
                </a:solidFill>
                <a:latin typeface="Arial" charset="0"/>
              </a:rPr>
              <a:t>, College Park, MD</a:t>
            </a:r>
            <a:endParaRPr lang="en-US" sz="1100" b="1" i="1" dirty="0">
              <a:solidFill>
                <a:srgbClr val="FFDF57"/>
              </a:solidFill>
              <a:latin typeface="Arial" charset="0"/>
            </a:endParaRPr>
          </a:p>
        </p:txBody>
      </p:sp>
      <p:pic>
        <p:nvPicPr>
          <p:cNvPr id="1041" name="Picture 28" descr="NRL_MRY_blue_gold_3d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38200" cy="8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295400" y="237715"/>
            <a:ext cx="49353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 New TC Observing Strategy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black\Pictures\NASA logo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7" y="108278"/>
            <a:ext cx="808605" cy="6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ONR2007LogoWhite Back2x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13" y="125116"/>
            <a:ext cx="1610859" cy="6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SzPct val="15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16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1"/>
          <p:cNvSpPr txBox="1">
            <a:spLocks noChangeArrowheads="1"/>
          </p:cNvSpPr>
          <p:nvPr/>
        </p:nvSpPr>
        <p:spPr bwMode="auto">
          <a:xfrm>
            <a:off x="4300538" y="14478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/>
            <a:endParaRPr lang="en-US" sz="4000" b="1">
              <a:solidFill>
                <a:srgbClr val="0F0191"/>
              </a:solidFill>
            </a:endParaRPr>
          </a:p>
        </p:txBody>
      </p:sp>
      <p:sp>
        <p:nvSpPr>
          <p:cNvPr id="148483" name="Text Box 22"/>
          <p:cNvSpPr txBox="1">
            <a:spLocks noChangeArrowheads="1"/>
          </p:cNvSpPr>
          <p:nvPr/>
        </p:nvSpPr>
        <p:spPr bwMode="auto">
          <a:xfrm>
            <a:off x="1676400" y="2743200"/>
            <a:ext cx="586968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/>
            <a:r>
              <a:rPr lang="en-US" sz="1600" b="1" dirty="0" smtClean="0"/>
              <a:t>Peter </a:t>
            </a:r>
            <a:r>
              <a:rPr lang="en-US" sz="1600" b="1" dirty="0"/>
              <a:t>G. </a:t>
            </a:r>
            <a:r>
              <a:rPr lang="en-US" sz="1600" b="1" dirty="0" smtClean="0"/>
              <a:t>Black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</a:t>
            </a:r>
          </a:p>
          <a:p>
            <a:pPr algn="ctr"/>
            <a:r>
              <a:rPr lang="en-US" sz="1600" b="1" dirty="0"/>
              <a:t>Jon </a:t>
            </a:r>
            <a:r>
              <a:rPr lang="en-US" sz="1600" b="1" dirty="0" smtClean="0"/>
              <a:t>Moskaitis</a:t>
            </a:r>
            <a:r>
              <a:rPr lang="en-US" sz="1600" b="1" baseline="30000" dirty="0"/>
              <a:t>2</a:t>
            </a:r>
            <a:r>
              <a:rPr lang="en-US" sz="1600" b="1" dirty="0" smtClean="0"/>
              <a:t>, </a:t>
            </a:r>
            <a:r>
              <a:rPr lang="en-US" sz="1600" b="1" dirty="0"/>
              <a:t>James Doyle</a:t>
            </a:r>
            <a:r>
              <a:rPr lang="en-US" sz="1600" b="1" baseline="30000" dirty="0"/>
              <a:t>2</a:t>
            </a:r>
            <a:r>
              <a:rPr lang="en-US" sz="1600" b="1" dirty="0"/>
              <a:t>, Chris Velden</a:t>
            </a:r>
            <a:r>
              <a:rPr lang="en-US" sz="1600" b="1" baseline="30000" dirty="0"/>
              <a:t>3</a:t>
            </a:r>
            <a:r>
              <a:rPr lang="en-US" sz="1600" b="1" dirty="0"/>
              <a:t> and Scott </a:t>
            </a:r>
            <a:r>
              <a:rPr lang="en-US" sz="1600" b="1" dirty="0" smtClean="0"/>
              <a:t>Braun</a:t>
            </a:r>
            <a:r>
              <a:rPr lang="en-US" sz="1600" b="1" baseline="30000" dirty="0" smtClean="0"/>
              <a:t>4</a:t>
            </a:r>
            <a:endParaRPr lang="en-US" sz="1600" b="1" dirty="0" smtClean="0"/>
          </a:p>
          <a:p>
            <a:pPr algn="ctr"/>
            <a:r>
              <a:rPr lang="en-US" sz="1200" b="1" dirty="0" smtClean="0"/>
              <a:t>(With special thanks to Michael Black, NOAA/AOML/HRD for sonde processing)</a:t>
            </a:r>
          </a:p>
          <a:p>
            <a:pPr algn="ctr"/>
            <a:endParaRPr lang="en-US" sz="1000" b="1" dirty="0"/>
          </a:p>
          <a:p>
            <a:pPr algn="ctr"/>
            <a:r>
              <a:rPr lang="en-US" sz="1200" baseline="30000" dirty="0"/>
              <a:t>1</a:t>
            </a:r>
            <a:r>
              <a:rPr lang="en-US" sz="1200" dirty="0" smtClean="0"/>
              <a:t>Naval </a:t>
            </a:r>
            <a:r>
              <a:rPr lang="en-US" sz="1200" dirty="0"/>
              <a:t>Research Laboratory and SAIC, Inc</a:t>
            </a:r>
            <a:r>
              <a:rPr lang="en-US" sz="1200" dirty="0" smtClean="0"/>
              <a:t>., Monterey, CA </a:t>
            </a:r>
          </a:p>
          <a:p>
            <a:pPr algn="ctr"/>
            <a:r>
              <a:rPr lang="en-US" sz="1200" baseline="30000" dirty="0" smtClean="0"/>
              <a:t>2</a:t>
            </a:r>
            <a:r>
              <a:rPr lang="en-US" sz="1200" dirty="0" smtClean="0"/>
              <a:t>Naval </a:t>
            </a:r>
            <a:r>
              <a:rPr lang="en-US" sz="1200" dirty="0"/>
              <a:t>Research </a:t>
            </a:r>
            <a:r>
              <a:rPr lang="en-US" sz="1200" dirty="0" smtClean="0"/>
              <a:t>Laboratory, </a:t>
            </a:r>
            <a:r>
              <a:rPr lang="en-US" sz="1200" dirty="0"/>
              <a:t>Monterey, CA</a:t>
            </a:r>
            <a:endParaRPr lang="en-US" sz="1200" dirty="0" smtClean="0"/>
          </a:p>
          <a:p>
            <a:pPr algn="ctr"/>
            <a:r>
              <a:rPr lang="en-US" sz="1200" baseline="30000" dirty="0" smtClean="0"/>
              <a:t>3</a:t>
            </a:r>
            <a:r>
              <a:rPr lang="en-US" sz="1200" dirty="0" smtClean="0"/>
              <a:t>U</a:t>
            </a:r>
            <a:r>
              <a:rPr lang="en-US" sz="1200" dirty="0"/>
              <a:t>. Wisconsin/ Cooperative Institute for Meteorological Satellite Studies, Madison, WI</a:t>
            </a:r>
          </a:p>
          <a:p>
            <a:pPr algn="ctr"/>
            <a:r>
              <a:rPr lang="en-US" sz="1200" baseline="30000" dirty="0" smtClean="0"/>
              <a:t>4</a:t>
            </a:r>
            <a:r>
              <a:rPr lang="en-US" sz="1200" dirty="0" smtClean="0"/>
              <a:t>NASA </a:t>
            </a:r>
            <a:r>
              <a:rPr lang="en-US" sz="1200" dirty="0"/>
              <a:t>Goddard Space Flight Center, Greenbelt, </a:t>
            </a:r>
            <a:r>
              <a:rPr lang="en-US" sz="1200" dirty="0" smtClean="0"/>
              <a:t>MD</a:t>
            </a:r>
            <a:endParaRPr lang="en-US" sz="1200" dirty="0"/>
          </a:p>
        </p:txBody>
      </p:sp>
      <p:pic>
        <p:nvPicPr>
          <p:cNvPr id="148485" name="Picture 8" descr="wc130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56364"/>
            <a:ext cx="3065592" cy="163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0521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Outflow layer structure in Hurricanes Leslie and Nadine </a:t>
            </a:r>
            <a:endParaRPr lang="en-US" b="1" dirty="0" smtClean="0"/>
          </a:p>
          <a:p>
            <a:pPr algn="ctr"/>
            <a:r>
              <a:rPr lang="en-US" b="1" dirty="0" smtClean="0"/>
              <a:t>revealed </a:t>
            </a:r>
            <a:r>
              <a:rPr lang="en-US" b="1" dirty="0"/>
              <a:t>by </a:t>
            </a:r>
            <a:r>
              <a:rPr lang="en-US" b="1" dirty="0" err="1"/>
              <a:t>dropsondes</a:t>
            </a:r>
            <a:r>
              <a:rPr lang="en-US" b="1" dirty="0"/>
              <a:t> deployed from NASA Global Hawk </a:t>
            </a:r>
            <a:endParaRPr lang="en-US" b="1" dirty="0" smtClean="0"/>
          </a:p>
          <a:p>
            <a:pPr algn="ctr"/>
            <a:r>
              <a:rPr lang="en-US" b="1" dirty="0" smtClean="0"/>
              <a:t>UAV </a:t>
            </a:r>
            <a:r>
              <a:rPr lang="en-US" b="1" dirty="0"/>
              <a:t>aircraft during the 2012 </a:t>
            </a:r>
            <a:r>
              <a:rPr lang="en-US" b="1" dirty="0" smtClean="0"/>
              <a:t>Hurricane </a:t>
            </a:r>
            <a:r>
              <a:rPr lang="en-US" b="1" dirty="0"/>
              <a:t>and </a:t>
            </a:r>
            <a:endParaRPr lang="en-US" b="1" dirty="0" smtClean="0"/>
          </a:p>
          <a:p>
            <a:pPr algn="ctr"/>
            <a:r>
              <a:rPr lang="en-US" b="1" dirty="0" smtClean="0"/>
              <a:t>Severe </a:t>
            </a:r>
            <a:r>
              <a:rPr lang="en-US" b="1" dirty="0"/>
              <a:t>Storms Sentinel (HS3) </a:t>
            </a:r>
            <a:r>
              <a:rPr lang="en-US" b="1" dirty="0" smtClean="0"/>
              <a:t>campaign</a:t>
            </a:r>
            <a:endParaRPr lang="en-US" b="1" dirty="0"/>
          </a:p>
        </p:txBody>
      </p:sp>
      <p:pic>
        <p:nvPicPr>
          <p:cNvPr id="7" name="Picture 7" descr="AV-6 1st Flt - EAFB in background_sm.jpg"/>
          <p:cNvPicPr>
            <a:picLocks noChangeAspect="1"/>
          </p:cNvPicPr>
          <p:nvPr/>
        </p:nvPicPr>
        <p:blipFill>
          <a:blip r:embed="rId3"/>
          <a:srcRect l="4399" t="7124" r="5105" b="13808"/>
          <a:stretch>
            <a:fillRect/>
          </a:stretch>
        </p:blipFill>
        <p:spPr bwMode="auto">
          <a:xfrm flipH="1">
            <a:off x="1523899" y="4656364"/>
            <a:ext cx="2739694" cy="162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04088" y="1143000"/>
            <a:ext cx="6962516" cy="5587991"/>
            <a:chOff x="1304088" y="636428"/>
            <a:chExt cx="6962516" cy="6094563"/>
          </a:xfrm>
        </p:grpSpPr>
        <p:pic>
          <p:nvPicPr>
            <p:cNvPr id="4" name="Picture 2" descr="C:\Users\black\Documents\HS3 AV-6 Leslie 070912 ASPEN Sonde P-files\maps\synopticmap_150m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4" t="1774"/>
            <a:stretch/>
          </p:blipFill>
          <p:spPr bwMode="auto">
            <a:xfrm>
              <a:off x="1304088" y="843971"/>
              <a:ext cx="6860102" cy="58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 rot="20232401">
              <a:off x="5983484" y="3244562"/>
              <a:ext cx="960480" cy="213602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25531" y="5410199"/>
              <a:ext cx="13735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Cross Section</a:t>
              </a:r>
            </a:p>
            <a:p>
              <a:pPr algn="ctr"/>
              <a:r>
                <a:rPr lang="en-US" sz="1600" b="1" dirty="0" smtClean="0"/>
                <a:t>6 </a:t>
              </a:r>
              <a:r>
                <a:rPr lang="en-US" sz="1600" b="1" dirty="0" err="1" smtClean="0"/>
                <a:t>sondes</a:t>
              </a:r>
              <a:endParaRPr lang="en-US" sz="16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95800" y="3811806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X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4984" y="3373219"/>
              <a:ext cx="7889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Leslie</a:t>
              </a:r>
            </a:p>
            <a:p>
              <a:pPr algn="ctr"/>
              <a:r>
                <a:rPr lang="en-US" sz="1600" b="1" dirty="0" smtClean="0"/>
                <a:t>Center</a:t>
              </a:r>
              <a:endParaRPr lang="en-US" sz="1600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675805" y="636428"/>
              <a:ext cx="2590799" cy="2347977"/>
              <a:chOff x="0" y="0"/>
              <a:chExt cx="9144000" cy="6981588"/>
            </a:xfrm>
          </p:grpSpPr>
          <p:pic>
            <p:nvPicPr>
              <p:cNvPr id="11" name="Picture 2" descr="C:\Users\black\Pictures\20120907_1045_goes13_x_vis2km_12LLESLIE_65kts-985mb-266N-622W_100pc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56" t="40160" r="3178" b="28964"/>
              <a:stretch/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14"/>
              <p:cNvSpPr/>
              <p:nvPr/>
            </p:nvSpPr>
            <p:spPr>
              <a:xfrm rot="19966043">
                <a:off x="3626648" y="410963"/>
                <a:ext cx="3393855" cy="657062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028192" y="3048000"/>
              <a:ext cx="2566068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028192" y="636428"/>
              <a:ext cx="647613" cy="24115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594260" y="2942841"/>
              <a:ext cx="647613" cy="24115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 rot="6632235">
              <a:off x="6787655" y="1457760"/>
              <a:ext cx="856933" cy="970680"/>
            </a:xfrm>
            <a:custGeom>
              <a:avLst/>
              <a:gdLst>
                <a:gd name="connsiteX0" fmla="*/ 278992 w 719863"/>
                <a:gd name="connsiteY0" fmla="*/ 1420586 h 1420586"/>
                <a:gd name="connsiteX1" fmla="*/ 58556 w 719863"/>
                <a:gd name="connsiteY1" fmla="*/ 1159329 h 1420586"/>
                <a:gd name="connsiteX2" fmla="*/ 1406 w 719863"/>
                <a:gd name="connsiteY2" fmla="*/ 881743 h 1420586"/>
                <a:gd name="connsiteX3" fmla="*/ 99377 w 719863"/>
                <a:gd name="connsiteY3" fmla="*/ 636814 h 1420586"/>
                <a:gd name="connsiteX4" fmla="*/ 287156 w 719863"/>
                <a:gd name="connsiteY4" fmla="*/ 359229 h 1420586"/>
                <a:gd name="connsiteX5" fmla="*/ 719863 w 719863"/>
                <a:gd name="connsiteY5" fmla="*/ 0 h 1420586"/>
                <a:gd name="connsiteX0" fmla="*/ 10904 w 1109713"/>
                <a:gd name="connsiteY0" fmla="*/ 1461304 h 1461304"/>
                <a:gd name="connsiteX1" fmla="*/ 448406 w 1109713"/>
                <a:gd name="connsiteY1" fmla="*/ 1159329 h 1461304"/>
                <a:gd name="connsiteX2" fmla="*/ 391256 w 1109713"/>
                <a:gd name="connsiteY2" fmla="*/ 881743 h 1461304"/>
                <a:gd name="connsiteX3" fmla="*/ 489227 w 1109713"/>
                <a:gd name="connsiteY3" fmla="*/ 636814 h 1461304"/>
                <a:gd name="connsiteX4" fmla="*/ 677006 w 1109713"/>
                <a:gd name="connsiteY4" fmla="*/ 359229 h 1461304"/>
                <a:gd name="connsiteX5" fmla="*/ 1109713 w 1109713"/>
                <a:gd name="connsiteY5" fmla="*/ 0 h 1461304"/>
                <a:gd name="connsiteX0" fmla="*/ 16206 w 1115015"/>
                <a:gd name="connsiteY0" fmla="*/ 1461304 h 1461304"/>
                <a:gd name="connsiteX1" fmla="*/ 281781 w 1115015"/>
                <a:gd name="connsiteY1" fmla="*/ 1125767 h 1461304"/>
                <a:gd name="connsiteX2" fmla="*/ 396558 w 1115015"/>
                <a:gd name="connsiteY2" fmla="*/ 881743 h 1461304"/>
                <a:gd name="connsiteX3" fmla="*/ 494529 w 1115015"/>
                <a:gd name="connsiteY3" fmla="*/ 636814 h 1461304"/>
                <a:gd name="connsiteX4" fmla="*/ 682308 w 1115015"/>
                <a:gd name="connsiteY4" fmla="*/ 359229 h 1461304"/>
                <a:gd name="connsiteX5" fmla="*/ 1115015 w 1115015"/>
                <a:gd name="connsiteY5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666102 w 1098809"/>
                <a:gd name="connsiteY3" fmla="*/ 359229 h 1461304"/>
                <a:gd name="connsiteX4" fmla="*/ 1098809 w 1098809"/>
                <a:gd name="connsiteY4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1098809 w 1098809"/>
                <a:gd name="connsiteY2" fmla="*/ 0 h 1461304"/>
                <a:gd name="connsiteX0" fmla="*/ 0 w 954874"/>
                <a:gd name="connsiteY0" fmla="*/ 1234283 h 1234283"/>
                <a:gd name="connsiteX1" fmla="*/ 380352 w 954874"/>
                <a:gd name="connsiteY1" fmla="*/ 654722 h 1234283"/>
                <a:gd name="connsiteX2" fmla="*/ 954874 w 954874"/>
                <a:gd name="connsiteY2" fmla="*/ 0 h 123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874" h="1234283">
                  <a:moveTo>
                    <a:pt x="0" y="1234283"/>
                  </a:moveTo>
                  <a:cubicBezTo>
                    <a:pt x="79240" y="1113541"/>
                    <a:pt x="221206" y="860436"/>
                    <a:pt x="380352" y="654722"/>
                  </a:cubicBezTo>
                  <a:cubicBezTo>
                    <a:pt x="539498" y="449008"/>
                    <a:pt x="805196" y="183696"/>
                    <a:pt x="954874" y="0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tailEnd type="triangle"/>
            </a:ln>
            <a:effectLst>
              <a:outerShdw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1628740" flipV="1">
              <a:off x="6587872" y="1495902"/>
              <a:ext cx="856933" cy="970680"/>
            </a:xfrm>
            <a:custGeom>
              <a:avLst/>
              <a:gdLst>
                <a:gd name="connsiteX0" fmla="*/ 278992 w 719863"/>
                <a:gd name="connsiteY0" fmla="*/ 1420586 h 1420586"/>
                <a:gd name="connsiteX1" fmla="*/ 58556 w 719863"/>
                <a:gd name="connsiteY1" fmla="*/ 1159329 h 1420586"/>
                <a:gd name="connsiteX2" fmla="*/ 1406 w 719863"/>
                <a:gd name="connsiteY2" fmla="*/ 881743 h 1420586"/>
                <a:gd name="connsiteX3" fmla="*/ 99377 w 719863"/>
                <a:gd name="connsiteY3" fmla="*/ 636814 h 1420586"/>
                <a:gd name="connsiteX4" fmla="*/ 287156 w 719863"/>
                <a:gd name="connsiteY4" fmla="*/ 359229 h 1420586"/>
                <a:gd name="connsiteX5" fmla="*/ 719863 w 719863"/>
                <a:gd name="connsiteY5" fmla="*/ 0 h 1420586"/>
                <a:gd name="connsiteX0" fmla="*/ 10904 w 1109713"/>
                <a:gd name="connsiteY0" fmla="*/ 1461304 h 1461304"/>
                <a:gd name="connsiteX1" fmla="*/ 448406 w 1109713"/>
                <a:gd name="connsiteY1" fmla="*/ 1159329 h 1461304"/>
                <a:gd name="connsiteX2" fmla="*/ 391256 w 1109713"/>
                <a:gd name="connsiteY2" fmla="*/ 881743 h 1461304"/>
                <a:gd name="connsiteX3" fmla="*/ 489227 w 1109713"/>
                <a:gd name="connsiteY3" fmla="*/ 636814 h 1461304"/>
                <a:gd name="connsiteX4" fmla="*/ 677006 w 1109713"/>
                <a:gd name="connsiteY4" fmla="*/ 359229 h 1461304"/>
                <a:gd name="connsiteX5" fmla="*/ 1109713 w 1109713"/>
                <a:gd name="connsiteY5" fmla="*/ 0 h 1461304"/>
                <a:gd name="connsiteX0" fmla="*/ 16206 w 1115015"/>
                <a:gd name="connsiteY0" fmla="*/ 1461304 h 1461304"/>
                <a:gd name="connsiteX1" fmla="*/ 281781 w 1115015"/>
                <a:gd name="connsiteY1" fmla="*/ 1125767 h 1461304"/>
                <a:gd name="connsiteX2" fmla="*/ 396558 w 1115015"/>
                <a:gd name="connsiteY2" fmla="*/ 881743 h 1461304"/>
                <a:gd name="connsiteX3" fmla="*/ 494529 w 1115015"/>
                <a:gd name="connsiteY3" fmla="*/ 636814 h 1461304"/>
                <a:gd name="connsiteX4" fmla="*/ 682308 w 1115015"/>
                <a:gd name="connsiteY4" fmla="*/ 359229 h 1461304"/>
                <a:gd name="connsiteX5" fmla="*/ 1115015 w 1115015"/>
                <a:gd name="connsiteY5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666102 w 1098809"/>
                <a:gd name="connsiteY3" fmla="*/ 359229 h 1461304"/>
                <a:gd name="connsiteX4" fmla="*/ 1098809 w 1098809"/>
                <a:gd name="connsiteY4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478323 w 1098809"/>
                <a:gd name="connsiteY2" fmla="*/ 636814 h 1461304"/>
                <a:gd name="connsiteX3" fmla="*/ 1098809 w 1098809"/>
                <a:gd name="connsiteY3" fmla="*/ 0 h 1461304"/>
                <a:gd name="connsiteX0" fmla="*/ 0 w 1098809"/>
                <a:gd name="connsiteY0" fmla="*/ 1461304 h 1461304"/>
                <a:gd name="connsiteX1" fmla="*/ 380352 w 1098809"/>
                <a:gd name="connsiteY1" fmla="*/ 881743 h 1461304"/>
                <a:gd name="connsiteX2" fmla="*/ 1098809 w 1098809"/>
                <a:gd name="connsiteY2" fmla="*/ 0 h 1461304"/>
                <a:gd name="connsiteX0" fmla="*/ 0 w 954874"/>
                <a:gd name="connsiteY0" fmla="*/ 1234283 h 1234283"/>
                <a:gd name="connsiteX1" fmla="*/ 380352 w 954874"/>
                <a:gd name="connsiteY1" fmla="*/ 654722 h 1234283"/>
                <a:gd name="connsiteX2" fmla="*/ 954874 w 954874"/>
                <a:gd name="connsiteY2" fmla="*/ 0 h 123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874" h="1234283">
                  <a:moveTo>
                    <a:pt x="0" y="1234283"/>
                  </a:moveTo>
                  <a:cubicBezTo>
                    <a:pt x="79240" y="1113541"/>
                    <a:pt x="221206" y="860436"/>
                    <a:pt x="380352" y="654722"/>
                  </a:cubicBezTo>
                  <a:cubicBezTo>
                    <a:pt x="539498" y="449008"/>
                    <a:pt x="805196" y="183696"/>
                    <a:pt x="954874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triangle"/>
            </a:ln>
            <a:effectLst>
              <a:outerShdw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59308" y="1333292"/>
            <a:ext cx="4182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66"/>
                </a:solidFill>
                <a:latin typeface="Arial Black" pitchFamily="34" charset="0"/>
              </a:rPr>
              <a:t>HS3 Observations of Leslie’s Outflow (150 </a:t>
            </a:r>
            <a:r>
              <a:rPr lang="en-US" sz="2000" dirty="0" err="1" smtClean="0">
                <a:solidFill>
                  <a:srgbClr val="000066"/>
                </a:solidFill>
                <a:latin typeface="Arial Black" pitchFamily="34" charset="0"/>
              </a:rPr>
              <a:t>mb</a:t>
            </a:r>
            <a:r>
              <a:rPr lang="en-US" sz="2000" dirty="0" smtClean="0">
                <a:solidFill>
                  <a:srgbClr val="000066"/>
                </a:solidFill>
                <a:latin typeface="Arial Black" pitchFamily="34" charset="0"/>
              </a:rPr>
              <a:t>)</a:t>
            </a:r>
            <a:endParaRPr lang="en-US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9600" y="2132491"/>
            <a:ext cx="2836059" cy="2133600"/>
            <a:chOff x="798800" y="1752600"/>
            <a:chExt cx="3496567" cy="3124200"/>
          </a:xfrm>
        </p:grpSpPr>
        <p:grpSp>
          <p:nvGrpSpPr>
            <p:cNvPr id="21" name="Group 20"/>
            <p:cNvGrpSpPr/>
            <p:nvPr/>
          </p:nvGrpSpPr>
          <p:grpSpPr>
            <a:xfrm>
              <a:off x="798800" y="1752600"/>
              <a:ext cx="3496567" cy="3124200"/>
              <a:chOff x="798800" y="1752600"/>
              <a:chExt cx="3496567" cy="3124200"/>
            </a:xfrm>
          </p:grpSpPr>
          <p:pic>
            <p:nvPicPr>
              <p:cNvPr id="23" name="Picture 2" descr="C:\Users\black\Documents\IHC67 2013 talk\2012LESLIE_Vmax SATCON.g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10" t="47709" r="21684" b="3116"/>
              <a:stretch/>
            </p:blipFill>
            <p:spPr bwMode="auto">
              <a:xfrm>
                <a:off x="1524000" y="1752600"/>
                <a:ext cx="2724727" cy="2632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126579" y="3651645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20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26579" y="306878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40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26579" y="2590800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60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40562" y="2095166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80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457200" y="2744688"/>
                <a:ext cx="9909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latin typeface="Arial" pitchFamily="34" charset="0"/>
                    <a:cs typeface="Arial" pitchFamily="34" charset="0"/>
                  </a:rPr>
                  <a:t>Vmax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 (kt)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53126" y="1899837"/>
                <a:ext cx="1298612" cy="405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Leslie CAT1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54599" y="436597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0901" y="4365978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52353" y="4363154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8904" y="4363153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531965" y="4363152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36405" y="4569023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Sept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3332183" y="1752600"/>
                <a:ext cx="0" cy="25146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4011315" y="436315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738651" y="3394064"/>
              <a:ext cx="1668187" cy="405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CIMSS SATCON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9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5475" y="1482198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 Black" pitchFamily="34" charset="0"/>
              </a:rPr>
              <a:t>7 Sep 2012</a:t>
            </a:r>
          </a:p>
          <a:p>
            <a:r>
              <a:rPr lang="en-US" sz="1800" dirty="0" smtClean="0">
                <a:latin typeface="Arial Black" pitchFamily="34" charset="0"/>
              </a:rPr>
              <a:t>1041-1111Z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4191000"/>
            <a:ext cx="832022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7796" y="1119901"/>
            <a:ext cx="5043804" cy="5545353"/>
            <a:chOff x="0" y="0"/>
            <a:chExt cx="5708822" cy="6845300"/>
          </a:xfrm>
        </p:grpSpPr>
        <p:pic>
          <p:nvPicPr>
            <p:cNvPr id="1026" name="Picture 2" descr="C:\Users\black\Documents\HS3 AV-6 Leslie 070912 ASPEN Sonde P-files\D20120907_104121-1111_Z_fr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" r="11221"/>
            <a:stretch/>
          </p:blipFill>
          <p:spPr bwMode="auto">
            <a:xfrm>
              <a:off x="0" y="0"/>
              <a:ext cx="5708822" cy="684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90600" y="2286000"/>
              <a:ext cx="4572000" cy="1828800"/>
            </a:xfrm>
            <a:prstGeom prst="rect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90600" y="3657600"/>
              <a:ext cx="457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0600" y="2362200"/>
              <a:ext cx="457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73832" y="1720885"/>
              <a:ext cx="0" cy="2362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2104572" y="1422400"/>
              <a:ext cx="2206171" cy="4513943"/>
            </a:xfrm>
            <a:custGeom>
              <a:avLst/>
              <a:gdLst>
                <a:gd name="connsiteX0" fmla="*/ 478971 w 3962400"/>
                <a:gd name="connsiteY0" fmla="*/ 4513943 h 4513943"/>
                <a:gd name="connsiteX1" fmla="*/ 638628 w 3962400"/>
                <a:gd name="connsiteY1" fmla="*/ 4368800 h 4513943"/>
                <a:gd name="connsiteX2" fmla="*/ 0 w 3962400"/>
                <a:gd name="connsiteY2" fmla="*/ 3715657 h 4513943"/>
                <a:gd name="connsiteX3" fmla="*/ 275771 w 3962400"/>
                <a:gd name="connsiteY3" fmla="*/ 3236686 h 4513943"/>
                <a:gd name="connsiteX4" fmla="*/ 391885 w 3962400"/>
                <a:gd name="connsiteY4" fmla="*/ 2975429 h 4513943"/>
                <a:gd name="connsiteX5" fmla="*/ 508000 w 3962400"/>
                <a:gd name="connsiteY5" fmla="*/ 2844800 h 4513943"/>
                <a:gd name="connsiteX6" fmla="*/ 885371 w 3962400"/>
                <a:gd name="connsiteY6" fmla="*/ 2612571 h 4513943"/>
                <a:gd name="connsiteX7" fmla="*/ 986971 w 3962400"/>
                <a:gd name="connsiteY7" fmla="*/ 2249714 h 4513943"/>
                <a:gd name="connsiteX8" fmla="*/ 2656114 w 3962400"/>
                <a:gd name="connsiteY8" fmla="*/ 1814286 h 4513943"/>
                <a:gd name="connsiteX9" fmla="*/ 3178628 w 3962400"/>
                <a:gd name="connsiteY9" fmla="*/ 1625600 h 4513943"/>
                <a:gd name="connsiteX10" fmla="*/ 3773714 w 3962400"/>
                <a:gd name="connsiteY10" fmla="*/ 1378857 h 4513943"/>
                <a:gd name="connsiteX11" fmla="*/ 3962400 w 3962400"/>
                <a:gd name="connsiteY11" fmla="*/ 1117600 h 4513943"/>
                <a:gd name="connsiteX12" fmla="*/ 3541485 w 3962400"/>
                <a:gd name="connsiteY12" fmla="*/ 827314 h 4513943"/>
                <a:gd name="connsiteX13" fmla="*/ 2017485 w 3962400"/>
                <a:gd name="connsiteY13" fmla="*/ 508000 h 4513943"/>
                <a:gd name="connsiteX14" fmla="*/ 1494971 w 3962400"/>
                <a:gd name="connsiteY14" fmla="*/ 188686 h 4513943"/>
                <a:gd name="connsiteX15" fmla="*/ 1335314 w 3962400"/>
                <a:gd name="connsiteY15" fmla="*/ 0 h 4513943"/>
                <a:gd name="connsiteX0" fmla="*/ 478971 w 3962400"/>
                <a:gd name="connsiteY0" fmla="*/ 4513943 h 4513943"/>
                <a:gd name="connsiteX1" fmla="*/ 638628 w 3962400"/>
                <a:gd name="connsiteY1" fmla="*/ 4368800 h 4513943"/>
                <a:gd name="connsiteX2" fmla="*/ 0 w 3962400"/>
                <a:gd name="connsiteY2" fmla="*/ 3715657 h 4513943"/>
                <a:gd name="connsiteX3" fmla="*/ 275771 w 3962400"/>
                <a:gd name="connsiteY3" fmla="*/ 3236686 h 4513943"/>
                <a:gd name="connsiteX4" fmla="*/ 391885 w 3962400"/>
                <a:gd name="connsiteY4" fmla="*/ 2975429 h 4513943"/>
                <a:gd name="connsiteX5" fmla="*/ 508000 w 3962400"/>
                <a:gd name="connsiteY5" fmla="*/ 2844800 h 4513943"/>
                <a:gd name="connsiteX6" fmla="*/ 885371 w 3962400"/>
                <a:gd name="connsiteY6" fmla="*/ 2612571 h 4513943"/>
                <a:gd name="connsiteX7" fmla="*/ 986971 w 3962400"/>
                <a:gd name="connsiteY7" fmla="*/ 2249714 h 4513943"/>
                <a:gd name="connsiteX8" fmla="*/ 2656114 w 3962400"/>
                <a:gd name="connsiteY8" fmla="*/ 1814286 h 4513943"/>
                <a:gd name="connsiteX9" fmla="*/ 3178628 w 3962400"/>
                <a:gd name="connsiteY9" fmla="*/ 1625600 h 4513943"/>
                <a:gd name="connsiteX10" fmla="*/ 3773714 w 3962400"/>
                <a:gd name="connsiteY10" fmla="*/ 1378857 h 4513943"/>
                <a:gd name="connsiteX11" fmla="*/ 3962400 w 3962400"/>
                <a:gd name="connsiteY11" fmla="*/ 1117600 h 4513943"/>
                <a:gd name="connsiteX12" fmla="*/ 3541485 w 3962400"/>
                <a:gd name="connsiteY12" fmla="*/ 827314 h 4513943"/>
                <a:gd name="connsiteX13" fmla="*/ 1828799 w 3962400"/>
                <a:gd name="connsiteY13" fmla="*/ 740228 h 4513943"/>
                <a:gd name="connsiteX14" fmla="*/ 1494971 w 3962400"/>
                <a:gd name="connsiteY14" fmla="*/ 188686 h 4513943"/>
                <a:gd name="connsiteX15" fmla="*/ 1335314 w 3962400"/>
                <a:gd name="connsiteY15" fmla="*/ 0 h 4513943"/>
                <a:gd name="connsiteX0" fmla="*/ 478971 w 3962400"/>
                <a:gd name="connsiteY0" fmla="*/ 4513943 h 4513943"/>
                <a:gd name="connsiteX1" fmla="*/ 638628 w 3962400"/>
                <a:gd name="connsiteY1" fmla="*/ 4368800 h 4513943"/>
                <a:gd name="connsiteX2" fmla="*/ 0 w 3962400"/>
                <a:gd name="connsiteY2" fmla="*/ 3715657 h 4513943"/>
                <a:gd name="connsiteX3" fmla="*/ 275771 w 3962400"/>
                <a:gd name="connsiteY3" fmla="*/ 3236686 h 4513943"/>
                <a:gd name="connsiteX4" fmla="*/ 391885 w 3962400"/>
                <a:gd name="connsiteY4" fmla="*/ 2975429 h 4513943"/>
                <a:gd name="connsiteX5" fmla="*/ 508000 w 3962400"/>
                <a:gd name="connsiteY5" fmla="*/ 2844800 h 4513943"/>
                <a:gd name="connsiteX6" fmla="*/ 885371 w 3962400"/>
                <a:gd name="connsiteY6" fmla="*/ 2612571 h 4513943"/>
                <a:gd name="connsiteX7" fmla="*/ 986971 w 3962400"/>
                <a:gd name="connsiteY7" fmla="*/ 2249714 h 4513943"/>
                <a:gd name="connsiteX8" fmla="*/ 2656114 w 3962400"/>
                <a:gd name="connsiteY8" fmla="*/ 1814286 h 4513943"/>
                <a:gd name="connsiteX9" fmla="*/ 3178628 w 3962400"/>
                <a:gd name="connsiteY9" fmla="*/ 1625600 h 4513943"/>
                <a:gd name="connsiteX10" fmla="*/ 3773714 w 3962400"/>
                <a:gd name="connsiteY10" fmla="*/ 1378857 h 4513943"/>
                <a:gd name="connsiteX11" fmla="*/ 3962400 w 3962400"/>
                <a:gd name="connsiteY11" fmla="*/ 1117600 h 4513943"/>
                <a:gd name="connsiteX12" fmla="*/ 2902856 w 3962400"/>
                <a:gd name="connsiteY12" fmla="*/ 1233714 h 4513943"/>
                <a:gd name="connsiteX13" fmla="*/ 1828799 w 3962400"/>
                <a:gd name="connsiteY13" fmla="*/ 740228 h 4513943"/>
                <a:gd name="connsiteX14" fmla="*/ 1494971 w 3962400"/>
                <a:gd name="connsiteY14" fmla="*/ 188686 h 4513943"/>
                <a:gd name="connsiteX15" fmla="*/ 1335314 w 3962400"/>
                <a:gd name="connsiteY15" fmla="*/ 0 h 4513943"/>
                <a:gd name="connsiteX0" fmla="*/ 478971 w 3773714"/>
                <a:gd name="connsiteY0" fmla="*/ 4513943 h 4513943"/>
                <a:gd name="connsiteX1" fmla="*/ 638628 w 3773714"/>
                <a:gd name="connsiteY1" fmla="*/ 4368800 h 4513943"/>
                <a:gd name="connsiteX2" fmla="*/ 0 w 3773714"/>
                <a:gd name="connsiteY2" fmla="*/ 3715657 h 4513943"/>
                <a:gd name="connsiteX3" fmla="*/ 275771 w 3773714"/>
                <a:gd name="connsiteY3" fmla="*/ 3236686 h 4513943"/>
                <a:gd name="connsiteX4" fmla="*/ 391885 w 3773714"/>
                <a:gd name="connsiteY4" fmla="*/ 2975429 h 4513943"/>
                <a:gd name="connsiteX5" fmla="*/ 508000 w 3773714"/>
                <a:gd name="connsiteY5" fmla="*/ 2844800 h 4513943"/>
                <a:gd name="connsiteX6" fmla="*/ 885371 w 3773714"/>
                <a:gd name="connsiteY6" fmla="*/ 2612571 h 4513943"/>
                <a:gd name="connsiteX7" fmla="*/ 986971 w 3773714"/>
                <a:gd name="connsiteY7" fmla="*/ 2249714 h 4513943"/>
                <a:gd name="connsiteX8" fmla="*/ 2656114 w 3773714"/>
                <a:gd name="connsiteY8" fmla="*/ 1814286 h 4513943"/>
                <a:gd name="connsiteX9" fmla="*/ 3178628 w 3773714"/>
                <a:gd name="connsiteY9" fmla="*/ 1625600 h 4513943"/>
                <a:gd name="connsiteX10" fmla="*/ 3773714 w 3773714"/>
                <a:gd name="connsiteY10" fmla="*/ 1378857 h 4513943"/>
                <a:gd name="connsiteX11" fmla="*/ 3178628 w 3773714"/>
                <a:gd name="connsiteY11" fmla="*/ 1611085 h 4513943"/>
                <a:gd name="connsiteX12" fmla="*/ 2902856 w 3773714"/>
                <a:gd name="connsiteY12" fmla="*/ 1233714 h 4513943"/>
                <a:gd name="connsiteX13" fmla="*/ 1828799 w 3773714"/>
                <a:gd name="connsiteY13" fmla="*/ 740228 h 4513943"/>
                <a:gd name="connsiteX14" fmla="*/ 1494971 w 3773714"/>
                <a:gd name="connsiteY14" fmla="*/ 188686 h 4513943"/>
                <a:gd name="connsiteX15" fmla="*/ 1335314 w 3773714"/>
                <a:gd name="connsiteY15" fmla="*/ 0 h 4513943"/>
                <a:gd name="connsiteX0" fmla="*/ 478971 w 3222172"/>
                <a:gd name="connsiteY0" fmla="*/ 4513943 h 4513943"/>
                <a:gd name="connsiteX1" fmla="*/ 638628 w 3222172"/>
                <a:gd name="connsiteY1" fmla="*/ 4368800 h 4513943"/>
                <a:gd name="connsiteX2" fmla="*/ 0 w 3222172"/>
                <a:gd name="connsiteY2" fmla="*/ 3715657 h 4513943"/>
                <a:gd name="connsiteX3" fmla="*/ 275771 w 3222172"/>
                <a:gd name="connsiteY3" fmla="*/ 3236686 h 4513943"/>
                <a:gd name="connsiteX4" fmla="*/ 391885 w 3222172"/>
                <a:gd name="connsiteY4" fmla="*/ 2975429 h 4513943"/>
                <a:gd name="connsiteX5" fmla="*/ 508000 w 3222172"/>
                <a:gd name="connsiteY5" fmla="*/ 2844800 h 4513943"/>
                <a:gd name="connsiteX6" fmla="*/ 885371 w 3222172"/>
                <a:gd name="connsiteY6" fmla="*/ 2612571 h 4513943"/>
                <a:gd name="connsiteX7" fmla="*/ 986971 w 3222172"/>
                <a:gd name="connsiteY7" fmla="*/ 2249714 h 4513943"/>
                <a:gd name="connsiteX8" fmla="*/ 2656114 w 3222172"/>
                <a:gd name="connsiteY8" fmla="*/ 1814286 h 4513943"/>
                <a:gd name="connsiteX9" fmla="*/ 3178628 w 3222172"/>
                <a:gd name="connsiteY9" fmla="*/ 1625600 h 4513943"/>
                <a:gd name="connsiteX10" fmla="*/ 3222172 w 3222172"/>
                <a:gd name="connsiteY10" fmla="*/ 1785257 h 4513943"/>
                <a:gd name="connsiteX11" fmla="*/ 3178628 w 3222172"/>
                <a:gd name="connsiteY11" fmla="*/ 1611085 h 4513943"/>
                <a:gd name="connsiteX12" fmla="*/ 2902856 w 3222172"/>
                <a:gd name="connsiteY12" fmla="*/ 1233714 h 4513943"/>
                <a:gd name="connsiteX13" fmla="*/ 1828799 w 3222172"/>
                <a:gd name="connsiteY13" fmla="*/ 740228 h 4513943"/>
                <a:gd name="connsiteX14" fmla="*/ 1494971 w 3222172"/>
                <a:gd name="connsiteY14" fmla="*/ 188686 h 4513943"/>
                <a:gd name="connsiteX15" fmla="*/ 1335314 w 3222172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508000 w 3265714"/>
                <a:gd name="connsiteY5" fmla="*/ 2844800 h 4513943"/>
                <a:gd name="connsiteX6" fmla="*/ 885371 w 3265714"/>
                <a:gd name="connsiteY6" fmla="*/ 2612571 h 4513943"/>
                <a:gd name="connsiteX7" fmla="*/ 986971 w 3265714"/>
                <a:gd name="connsiteY7" fmla="*/ 22497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508000 w 3265714"/>
                <a:gd name="connsiteY5" fmla="*/ 2844800 h 4513943"/>
                <a:gd name="connsiteX6" fmla="*/ 885371 w 3265714"/>
                <a:gd name="connsiteY6" fmla="*/ 2612571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508000 w 3265714"/>
                <a:gd name="connsiteY5" fmla="*/ 2844800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391885 w 3265714"/>
                <a:gd name="connsiteY4" fmla="*/ 2975429 h 4513943"/>
                <a:gd name="connsiteX5" fmla="*/ 1799771 w 3265714"/>
                <a:gd name="connsiteY5" fmla="*/ 3526972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275771 w 3265714"/>
                <a:gd name="connsiteY3" fmla="*/ 3236686 h 4513943"/>
                <a:gd name="connsiteX4" fmla="*/ 1451428 w 3265714"/>
                <a:gd name="connsiteY4" fmla="*/ 3860800 h 4513943"/>
                <a:gd name="connsiteX5" fmla="*/ 1799771 w 3265714"/>
                <a:gd name="connsiteY5" fmla="*/ 3526972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478971 w 3265714"/>
                <a:gd name="connsiteY0" fmla="*/ 4513943 h 4513943"/>
                <a:gd name="connsiteX1" fmla="*/ 638628 w 3265714"/>
                <a:gd name="connsiteY1" fmla="*/ 4368800 h 4513943"/>
                <a:gd name="connsiteX2" fmla="*/ 0 w 3265714"/>
                <a:gd name="connsiteY2" fmla="*/ 3715657 h 4513943"/>
                <a:gd name="connsiteX3" fmla="*/ 1320800 w 3265714"/>
                <a:gd name="connsiteY3" fmla="*/ 4238172 h 4513943"/>
                <a:gd name="connsiteX4" fmla="*/ 1451428 w 3265714"/>
                <a:gd name="connsiteY4" fmla="*/ 3860800 h 4513943"/>
                <a:gd name="connsiteX5" fmla="*/ 1799771 w 3265714"/>
                <a:gd name="connsiteY5" fmla="*/ 3526972 h 4513943"/>
                <a:gd name="connsiteX6" fmla="*/ 2714171 w 3265714"/>
                <a:gd name="connsiteY6" fmla="*/ 3062514 h 4513943"/>
                <a:gd name="connsiteX7" fmla="*/ 3149600 w 3265714"/>
                <a:gd name="connsiteY7" fmla="*/ 2656114 h 4513943"/>
                <a:gd name="connsiteX8" fmla="*/ 3265714 w 3265714"/>
                <a:gd name="connsiteY8" fmla="*/ 2264229 h 4513943"/>
                <a:gd name="connsiteX9" fmla="*/ 3178628 w 3265714"/>
                <a:gd name="connsiteY9" fmla="*/ 1625600 h 4513943"/>
                <a:gd name="connsiteX10" fmla="*/ 3222172 w 3265714"/>
                <a:gd name="connsiteY10" fmla="*/ 1785257 h 4513943"/>
                <a:gd name="connsiteX11" fmla="*/ 3178628 w 3265714"/>
                <a:gd name="connsiteY11" fmla="*/ 1611085 h 4513943"/>
                <a:gd name="connsiteX12" fmla="*/ 2902856 w 3265714"/>
                <a:gd name="connsiteY12" fmla="*/ 1233714 h 4513943"/>
                <a:gd name="connsiteX13" fmla="*/ 1828799 w 3265714"/>
                <a:gd name="connsiteY13" fmla="*/ 740228 h 4513943"/>
                <a:gd name="connsiteX14" fmla="*/ 1494971 w 3265714"/>
                <a:gd name="connsiteY14" fmla="*/ 188686 h 4513943"/>
                <a:gd name="connsiteX15" fmla="*/ 1335314 w 3265714"/>
                <a:gd name="connsiteY15" fmla="*/ 0 h 4513943"/>
                <a:gd name="connsiteX0" fmla="*/ 0 w 2786743"/>
                <a:gd name="connsiteY0" fmla="*/ 4513943 h 4513943"/>
                <a:gd name="connsiteX1" fmla="*/ 159657 w 2786743"/>
                <a:gd name="connsiteY1" fmla="*/ 4368800 h 4513943"/>
                <a:gd name="connsiteX2" fmla="*/ 841829 w 2786743"/>
                <a:gd name="connsiteY2" fmla="*/ 4238172 h 4513943"/>
                <a:gd name="connsiteX3" fmla="*/ 972457 w 2786743"/>
                <a:gd name="connsiteY3" fmla="*/ 3860800 h 4513943"/>
                <a:gd name="connsiteX4" fmla="*/ 1320800 w 2786743"/>
                <a:gd name="connsiteY4" fmla="*/ 3526972 h 4513943"/>
                <a:gd name="connsiteX5" fmla="*/ 2235200 w 2786743"/>
                <a:gd name="connsiteY5" fmla="*/ 3062514 h 4513943"/>
                <a:gd name="connsiteX6" fmla="*/ 2670629 w 2786743"/>
                <a:gd name="connsiteY6" fmla="*/ 2656114 h 4513943"/>
                <a:gd name="connsiteX7" fmla="*/ 2786743 w 2786743"/>
                <a:gd name="connsiteY7" fmla="*/ 2264229 h 4513943"/>
                <a:gd name="connsiteX8" fmla="*/ 2699657 w 2786743"/>
                <a:gd name="connsiteY8" fmla="*/ 1625600 h 4513943"/>
                <a:gd name="connsiteX9" fmla="*/ 2743201 w 2786743"/>
                <a:gd name="connsiteY9" fmla="*/ 1785257 h 4513943"/>
                <a:gd name="connsiteX10" fmla="*/ 2699657 w 2786743"/>
                <a:gd name="connsiteY10" fmla="*/ 1611085 h 4513943"/>
                <a:gd name="connsiteX11" fmla="*/ 2423885 w 2786743"/>
                <a:gd name="connsiteY11" fmla="*/ 1233714 h 4513943"/>
                <a:gd name="connsiteX12" fmla="*/ 1349828 w 2786743"/>
                <a:gd name="connsiteY12" fmla="*/ 740228 h 4513943"/>
                <a:gd name="connsiteX13" fmla="*/ 1016000 w 2786743"/>
                <a:gd name="connsiteY13" fmla="*/ 188686 h 4513943"/>
                <a:gd name="connsiteX14" fmla="*/ 856343 w 2786743"/>
                <a:gd name="connsiteY14" fmla="*/ 0 h 4513943"/>
                <a:gd name="connsiteX0" fmla="*/ 0 w 2786743"/>
                <a:gd name="connsiteY0" fmla="*/ 4513943 h 4513943"/>
                <a:gd name="connsiteX1" fmla="*/ 682172 w 2786743"/>
                <a:gd name="connsiteY1" fmla="*/ 4412343 h 4513943"/>
                <a:gd name="connsiteX2" fmla="*/ 841829 w 2786743"/>
                <a:gd name="connsiteY2" fmla="*/ 4238172 h 4513943"/>
                <a:gd name="connsiteX3" fmla="*/ 972457 w 2786743"/>
                <a:gd name="connsiteY3" fmla="*/ 3860800 h 4513943"/>
                <a:gd name="connsiteX4" fmla="*/ 1320800 w 2786743"/>
                <a:gd name="connsiteY4" fmla="*/ 3526972 h 4513943"/>
                <a:gd name="connsiteX5" fmla="*/ 2235200 w 2786743"/>
                <a:gd name="connsiteY5" fmla="*/ 3062514 h 4513943"/>
                <a:gd name="connsiteX6" fmla="*/ 2670629 w 2786743"/>
                <a:gd name="connsiteY6" fmla="*/ 2656114 h 4513943"/>
                <a:gd name="connsiteX7" fmla="*/ 2786743 w 2786743"/>
                <a:gd name="connsiteY7" fmla="*/ 2264229 h 4513943"/>
                <a:gd name="connsiteX8" fmla="*/ 2699657 w 2786743"/>
                <a:gd name="connsiteY8" fmla="*/ 1625600 h 4513943"/>
                <a:gd name="connsiteX9" fmla="*/ 2743201 w 2786743"/>
                <a:gd name="connsiteY9" fmla="*/ 1785257 h 4513943"/>
                <a:gd name="connsiteX10" fmla="*/ 2699657 w 2786743"/>
                <a:gd name="connsiteY10" fmla="*/ 1611085 h 4513943"/>
                <a:gd name="connsiteX11" fmla="*/ 2423885 w 2786743"/>
                <a:gd name="connsiteY11" fmla="*/ 1233714 h 4513943"/>
                <a:gd name="connsiteX12" fmla="*/ 1349828 w 2786743"/>
                <a:gd name="connsiteY12" fmla="*/ 740228 h 4513943"/>
                <a:gd name="connsiteX13" fmla="*/ 1016000 w 2786743"/>
                <a:gd name="connsiteY13" fmla="*/ 188686 h 4513943"/>
                <a:gd name="connsiteX14" fmla="*/ 856343 w 2786743"/>
                <a:gd name="connsiteY14" fmla="*/ 0 h 4513943"/>
                <a:gd name="connsiteX0" fmla="*/ 0 w 2104571"/>
                <a:gd name="connsiteY0" fmla="*/ 4412343 h 4412343"/>
                <a:gd name="connsiteX1" fmla="*/ 159657 w 2104571"/>
                <a:gd name="connsiteY1" fmla="*/ 4238172 h 4412343"/>
                <a:gd name="connsiteX2" fmla="*/ 290285 w 2104571"/>
                <a:gd name="connsiteY2" fmla="*/ 3860800 h 4412343"/>
                <a:gd name="connsiteX3" fmla="*/ 638628 w 2104571"/>
                <a:gd name="connsiteY3" fmla="*/ 3526972 h 4412343"/>
                <a:gd name="connsiteX4" fmla="*/ 1553028 w 2104571"/>
                <a:gd name="connsiteY4" fmla="*/ 3062514 h 4412343"/>
                <a:gd name="connsiteX5" fmla="*/ 1988457 w 2104571"/>
                <a:gd name="connsiteY5" fmla="*/ 2656114 h 4412343"/>
                <a:gd name="connsiteX6" fmla="*/ 2104571 w 2104571"/>
                <a:gd name="connsiteY6" fmla="*/ 2264229 h 4412343"/>
                <a:gd name="connsiteX7" fmla="*/ 2017485 w 2104571"/>
                <a:gd name="connsiteY7" fmla="*/ 1625600 h 4412343"/>
                <a:gd name="connsiteX8" fmla="*/ 2061029 w 2104571"/>
                <a:gd name="connsiteY8" fmla="*/ 1785257 h 4412343"/>
                <a:gd name="connsiteX9" fmla="*/ 2017485 w 2104571"/>
                <a:gd name="connsiteY9" fmla="*/ 1611085 h 4412343"/>
                <a:gd name="connsiteX10" fmla="*/ 1741713 w 2104571"/>
                <a:gd name="connsiteY10" fmla="*/ 1233714 h 4412343"/>
                <a:gd name="connsiteX11" fmla="*/ 667656 w 2104571"/>
                <a:gd name="connsiteY11" fmla="*/ 740228 h 4412343"/>
                <a:gd name="connsiteX12" fmla="*/ 333828 w 2104571"/>
                <a:gd name="connsiteY12" fmla="*/ 188686 h 4412343"/>
                <a:gd name="connsiteX13" fmla="*/ 174171 w 2104571"/>
                <a:gd name="connsiteY13" fmla="*/ 0 h 4412343"/>
                <a:gd name="connsiteX0" fmla="*/ 0 w 2206171"/>
                <a:gd name="connsiteY0" fmla="*/ 4513943 h 4513943"/>
                <a:gd name="connsiteX1" fmla="*/ 261257 w 2206171"/>
                <a:gd name="connsiteY1" fmla="*/ 4238172 h 4513943"/>
                <a:gd name="connsiteX2" fmla="*/ 391885 w 2206171"/>
                <a:gd name="connsiteY2" fmla="*/ 3860800 h 4513943"/>
                <a:gd name="connsiteX3" fmla="*/ 740228 w 2206171"/>
                <a:gd name="connsiteY3" fmla="*/ 3526972 h 4513943"/>
                <a:gd name="connsiteX4" fmla="*/ 1654628 w 2206171"/>
                <a:gd name="connsiteY4" fmla="*/ 3062514 h 4513943"/>
                <a:gd name="connsiteX5" fmla="*/ 2090057 w 2206171"/>
                <a:gd name="connsiteY5" fmla="*/ 2656114 h 4513943"/>
                <a:gd name="connsiteX6" fmla="*/ 2206171 w 2206171"/>
                <a:gd name="connsiteY6" fmla="*/ 2264229 h 4513943"/>
                <a:gd name="connsiteX7" fmla="*/ 2119085 w 2206171"/>
                <a:gd name="connsiteY7" fmla="*/ 1625600 h 4513943"/>
                <a:gd name="connsiteX8" fmla="*/ 2162629 w 2206171"/>
                <a:gd name="connsiteY8" fmla="*/ 1785257 h 4513943"/>
                <a:gd name="connsiteX9" fmla="*/ 2119085 w 2206171"/>
                <a:gd name="connsiteY9" fmla="*/ 1611085 h 4513943"/>
                <a:gd name="connsiteX10" fmla="*/ 1843313 w 2206171"/>
                <a:gd name="connsiteY10" fmla="*/ 1233714 h 4513943"/>
                <a:gd name="connsiteX11" fmla="*/ 769256 w 2206171"/>
                <a:gd name="connsiteY11" fmla="*/ 740228 h 4513943"/>
                <a:gd name="connsiteX12" fmla="*/ 435428 w 2206171"/>
                <a:gd name="connsiteY12" fmla="*/ 188686 h 4513943"/>
                <a:gd name="connsiteX13" fmla="*/ 275771 w 2206171"/>
                <a:gd name="connsiteY13" fmla="*/ 0 h 4513943"/>
                <a:gd name="connsiteX0" fmla="*/ 0 w 2206171"/>
                <a:gd name="connsiteY0" fmla="*/ 4513943 h 4513943"/>
                <a:gd name="connsiteX1" fmla="*/ 261257 w 2206171"/>
                <a:gd name="connsiteY1" fmla="*/ 4238172 h 4513943"/>
                <a:gd name="connsiteX2" fmla="*/ 391885 w 2206171"/>
                <a:gd name="connsiteY2" fmla="*/ 3860800 h 4513943"/>
                <a:gd name="connsiteX3" fmla="*/ 740228 w 2206171"/>
                <a:gd name="connsiteY3" fmla="*/ 3526972 h 4513943"/>
                <a:gd name="connsiteX4" fmla="*/ 1654628 w 2206171"/>
                <a:gd name="connsiteY4" fmla="*/ 3062514 h 4513943"/>
                <a:gd name="connsiteX5" fmla="*/ 2090057 w 2206171"/>
                <a:gd name="connsiteY5" fmla="*/ 2656114 h 4513943"/>
                <a:gd name="connsiteX6" fmla="*/ 2206171 w 2206171"/>
                <a:gd name="connsiteY6" fmla="*/ 2264229 h 4513943"/>
                <a:gd name="connsiteX7" fmla="*/ 2119085 w 2206171"/>
                <a:gd name="connsiteY7" fmla="*/ 1625600 h 4513943"/>
                <a:gd name="connsiteX8" fmla="*/ 2119085 w 2206171"/>
                <a:gd name="connsiteY8" fmla="*/ 1611085 h 4513943"/>
                <a:gd name="connsiteX9" fmla="*/ 1843313 w 2206171"/>
                <a:gd name="connsiteY9" fmla="*/ 1233714 h 4513943"/>
                <a:gd name="connsiteX10" fmla="*/ 769256 w 2206171"/>
                <a:gd name="connsiteY10" fmla="*/ 740228 h 4513943"/>
                <a:gd name="connsiteX11" fmla="*/ 435428 w 2206171"/>
                <a:gd name="connsiteY11" fmla="*/ 188686 h 4513943"/>
                <a:gd name="connsiteX12" fmla="*/ 275771 w 2206171"/>
                <a:gd name="connsiteY12" fmla="*/ 0 h 45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6171" h="4513943">
                  <a:moveTo>
                    <a:pt x="0" y="4513943"/>
                  </a:moveTo>
                  <a:lnTo>
                    <a:pt x="261257" y="4238172"/>
                  </a:lnTo>
                  <a:lnTo>
                    <a:pt x="391885" y="3860800"/>
                  </a:lnTo>
                  <a:lnTo>
                    <a:pt x="740228" y="3526972"/>
                  </a:lnTo>
                  <a:lnTo>
                    <a:pt x="1654628" y="3062514"/>
                  </a:lnTo>
                  <a:lnTo>
                    <a:pt x="2090057" y="2656114"/>
                  </a:lnTo>
                  <a:lnTo>
                    <a:pt x="2206171" y="2264229"/>
                  </a:lnTo>
                  <a:lnTo>
                    <a:pt x="2119085" y="1625600"/>
                  </a:lnTo>
                  <a:lnTo>
                    <a:pt x="2119085" y="1611085"/>
                  </a:lnTo>
                  <a:lnTo>
                    <a:pt x="1843313" y="1233714"/>
                  </a:lnTo>
                  <a:lnTo>
                    <a:pt x="769256" y="740228"/>
                  </a:lnTo>
                  <a:lnTo>
                    <a:pt x="435428" y="188686"/>
                  </a:lnTo>
                  <a:lnTo>
                    <a:pt x="275771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95897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HS3 Observations of Leslie’s Outflow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811" y="2190084"/>
            <a:ext cx="37330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Black, Red, Blue and Pink lines: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Global Hawk observed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wind speed and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temperature profiles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along jet maximum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from </a:t>
            </a:r>
            <a:r>
              <a:rPr lang="en-US" sz="1600" dirty="0" err="1" smtClean="0">
                <a:latin typeface="Arial Black" pitchFamily="34" charset="0"/>
              </a:rPr>
              <a:t>dropsondes</a:t>
            </a:r>
            <a:endParaRPr lang="en-US" sz="1600" dirty="0" smtClean="0">
              <a:latin typeface="Arial Black" pitchFamily="34" charset="0"/>
            </a:endParaRP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Green line: COAMPS-TC </a:t>
            </a:r>
            <a:r>
              <a:rPr lang="en-US" sz="1600" dirty="0" smtClean="0">
                <a:latin typeface="Arial Black" pitchFamily="34" charset="0"/>
              </a:rPr>
              <a:t>model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wind </a:t>
            </a:r>
            <a:r>
              <a:rPr lang="en-US" sz="1600" dirty="0">
                <a:latin typeface="Arial Black" pitchFamily="34" charset="0"/>
              </a:rPr>
              <a:t>speed </a:t>
            </a:r>
            <a:r>
              <a:rPr lang="en-US" sz="1600" dirty="0" smtClean="0">
                <a:latin typeface="Arial Black" pitchFamily="34" charset="0"/>
              </a:rPr>
              <a:t>profile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Red line: Satellite wind speed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smtClean="0">
                <a:latin typeface="Arial Black" pitchFamily="34" charset="0"/>
              </a:rPr>
              <a:t>vertical average </a:t>
            </a:r>
            <a:endParaRPr lang="en-US" sz="1600" dirty="0">
              <a:latin typeface="Arial Black" pitchFamily="34" charset="0"/>
            </a:endParaRP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Solid black: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Tropopause</a:t>
            </a:r>
            <a:endParaRPr lang="en-US" sz="1600" dirty="0" smtClean="0">
              <a:latin typeface="Arial Black" pitchFamily="34" charset="0"/>
            </a:endParaRP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Dashed: 	Cirrus top / jet max</a:t>
            </a: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Dotted:	Cirrus </a:t>
            </a:r>
            <a:r>
              <a:rPr lang="en-US" sz="1600" dirty="0">
                <a:latin typeface="Arial Black" pitchFamily="34" charset="0"/>
              </a:rPr>
              <a:t>cloud </a:t>
            </a:r>
            <a:r>
              <a:rPr lang="en-US" sz="1600" dirty="0" smtClean="0">
                <a:latin typeface="Arial Black" pitchFamily="34" charset="0"/>
              </a:rPr>
              <a:t>base</a:t>
            </a:r>
          </a:p>
          <a:p>
            <a:pPr>
              <a:tabLst>
                <a:tab pos="973138" algn="l"/>
              </a:tabLst>
            </a:pPr>
            <a:r>
              <a:rPr lang="en-US" sz="1600" dirty="0" smtClean="0">
                <a:latin typeface="Arial Black" pitchFamily="34" charset="0"/>
              </a:rPr>
              <a:t>Yellow shading:	Cloud Physics </a:t>
            </a:r>
          </a:p>
          <a:p>
            <a:pPr>
              <a:tabLst>
                <a:tab pos="973138" algn="l"/>
              </a:tabLst>
            </a:pPr>
            <a:r>
              <a:rPr lang="en-US" sz="1600" dirty="0">
                <a:latin typeface="Arial Black" pitchFamily="34" charset="0"/>
              </a:rPr>
              <a:t>	</a:t>
            </a:r>
            <a:r>
              <a:rPr lang="en-US" sz="1600" dirty="0" err="1" smtClean="0">
                <a:latin typeface="Arial Black" pitchFamily="34" charset="0"/>
              </a:rPr>
              <a:t>Lidar</a:t>
            </a:r>
            <a:r>
              <a:rPr lang="en-US" sz="1600" dirty="0" smtClean="0">
                <a:latin typeface="Arial Black" pitchFamily="34" charset="0"/>
              </a:rPr>
              <a:t> (CPL) domain</a:t>
            </a:r>
          </a:p>
        </p:txBody>
      </p:sp>
    </p:spTree>
    <p:extLst>
      <p:ext uri="{BB962C8B-B14F-4D97-AF65-F5344CB8AC3E}">
        <p14:creationId xmlns:p14="http://schemas.microsoft.com/office/powerpoint/2010/main" val="23527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currentwork\HS3\drops\figs\ferry\xsec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14607" r="9227" b="32609"/>
          <a:stretch/>
        </p:blipFill>
        <p:spPr bwMode="auto">
          <a:xfrm>
            <a:off x="649480" y="1004613"/>
            <a:ext cx="6887911" cy="31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3005" y="3383307"/>
            <a:ext cx="193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Total Wind Speed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95998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South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08605" y="395998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North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3733800"/>
            <a:ext cx="1609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Isotachs</a:t>
            </a:r>
            <a:r>
              <a:rPr lang="en-US" sz="1200" b="1" dirty="0" smtClean="0"/>
              <a:t> every 2.5 m/s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4320" y="1255443"/>
            <a:ext cx="130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Tropopause</a:t>
            </a:r>
            <a:endParaRPr lang="en-US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4022" y="5715000"/>
            <a:ext cx="8577577" cy="1117229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698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HS3 </a:t>
            </a:r>
            <a:r>
              <a:rPr lang="en-US" sz="1600" dirty="0" err="1" smtClean="0">
                <a:solidFill>
                  <a:schemeClr val="bg1"/>
                </a:solidFill>
              </a:rPr>
              <a:t>dropsondes</a:t>
            </a:r>
            <a:r>
              <a:rPr lang="en-US" sz="1600" dirty="0" smtClean="0">
                <a:solidFill>
                  <a:schemeClr val="bg1"/>
                </a:solidFill>
              </a:rPr>
              <a:t> reveal unprecedented detail in depiction of outflow jet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Sharp shear zone just above the sloping </a:t>
            </a:r>
            <a:r>
              <a:rPr lang="en-US" sz="1600" dirty="0" err="1" smtClean="0">
                <a:solidFill>
                  <a:schemeClr val="bg1"/>
                </a:solidFill>
              </a:rPr>
              <a:t>tropopause</a:t>
            </a:r>
            <a:r>
              <a:rPr lang="en-US" sz="1600" dirty="0" smtClean="0">
                <a:solidFill>
                  <a:schemeClr val="bg1"/>
                </a:solidFill>
              </a:rPr>
              <a:t> (~14 km) and below outflow jet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Top of outflow jet coincident with top of cirrus deck from CPL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Detailed cirrus fine structure suggestive of multiple turbulent mixing mechanisms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434686" y="4318474"/>
            <a:ext cx="6019810" cy="1346067"/>
            <a:chOff x="1434686" y="1571714"/>
            <a:chExt cx="6019810" cy="1346067"/>
          </a:xfrm>
        </p:grpSpPr>
        <p:grpSp>
          <p:nvGrpSpPr>
            <p:cNvPr id="7" name="Group 6"/>
            <p:cNvGrpSpPr/>
            <p:nvPr/>
          </p:nvGrpSpPr>
          <p:grpSpPr>
            <a:xfrm>
              <a:off x="1434686" y="1571714"/>
              <a:ext cx="5005082" cy="1340580"/>
              <a:chOff x="1434686" y="1571714"/>
              <a:chExt cx="5005082" cy="13405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434686" y="1571714"/>
                <a:ext cx="5005082" cy="1340580"/>
                <a:chOff x="64397" y="176215"/>
                <a:chExt cx="8889104" cy="3103902"/>
              </a:xfrm>
            </p:grpSpPr>
            <p:pic>
              <p:nvPicPr>
                <p:cNvPr id="21" name="Picture 2" descr="C:\Users\black\Documents\HS3 Lidar Nadine 15Sept 25145277_1052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50"/>
                <a:stretch/>
              </p:blipFill>
              <p:spPr bwMode="auto">
                <a:xfrm>
                  <a:off x="4775201" y="176216"/>
                  <a:ext cx="4178300" cy="31039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C:\Users\black\Documents\HS3 Lidar Nadine 15Sept 25144236_1037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718"/>
                <a:stretch/>
              </p:blipFill>
              <p:spPr bwMode="auto">
                <a:xfrm>
                  <a:off x="64397" y="176215"/>
                  <a:ext cx="4710804" cy="3091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1788148" y="1956359"/>
                <a:ext cx="4597988" cy="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460102" y="1758894"/>
                <a:ext cx="0" cy="1086059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3193287" y="1758894"/>
                <a:ext cx="7151" cy="105314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447994" y="1598250"/>
              <a:ext cx="2006502" cy="1319531"/>
              <a:chOff x="5460102" y="2905217"/>
              <a:chExt cx="2006502" cy="131953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460102" y="2905217"/>
                <a:ext cx="2006502" cy="1319531"/>
                <a:chOff x="3186803" y="3635625"/>
                <a:chExt cx="3385613" cy="3146175"/>
              </a:xfrm>
            </p:grpSpPr>
            <p:pic>
              <p:nvPicPr>
                <p:cNvPr id="31" name="Picture 2" descr="C:\Users\black\Documents\HS3 Lidar Nadine 15Sept 25146319_1107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16" r="49355"/>
                <a:stretch/>
              </p:blipFill>
              <p:spPr bwMode="auto">
                <a:xfrm>
                  <a:off x="4787902" y="3635625"/>
                  <a:ext cx="1784514" cy="31293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2" descr="C:\Users\black\Documents\HS3 Lidar Nadine 15Sept 25145277_1052opt1064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996" r="3852"/>
                <a:stretch/>
              </p:blipFill>
              <p:spPr bwMode="auto">
                <a:xfrm>
                  <a:off x="3186803" y="3635625"/>
                  <a:ext cx="1601098" cy="3146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9" name="Straight Connector 28"/>
              <p:cNvCxnSpPr/>
              <p:nvPr/>
            </p:nvCxnSpPr>
            <p:spPr>
              <a:xfrm flipV="1">
                <a:off x="5468160" y="3074228"/>
                <a:ext cx="0" cy="1054643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468160" y="3297940"/>
                <a:ext cx="1998444" cy="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Picture 2" descr="M:\currentwork\HS3\drops\figs\ferry\xsec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3" t="15969" r="3074" b="4088"/>
          <a:stretch/>
        </p:blipFill>
        <p:spPr bwMode="auto">
          <a:xfrm>
            <a:off x="7608605" y="1234779"/>
            <a:ext cx="444381" cy="27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M:\currentwork\HS3\drops\figs\ferry\xsec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93319" r="8453" b="1207"/>
          <a:stretch/>
        </p:blipFill>
        <p:spPr bwMode="auto">
          <a:xfrm>
            <a:off x="1045436" y="4136164"/>
            <a:ext cx="6563169" cy="3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1213325" y="1893332"/>
            <a:ext cx="622739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27106" y="2819400"/>
            <a:ext cx="6227390" cy="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00534" y="4505654"/>
            <a:ext cx="1596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Cloud Physics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LIDAR (CPL):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Outflow layer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cloud image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lack\Documents\IHC67 2013 talk\Nadine Sept 14-15 sondes\Nadine 0914-15 synopticmap_150mb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r="13007"/>
          <a:stretch/>
        </p:blipFill>
        <p:spPr bwMode="auto">
          <a:xfrm>
            <a:off x="76200" y="1447800"/>
            <a:ext cx="450734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lack\Pictures\Nadine 20120915_00_NWAtlantic_MidUpperWindsStor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20699" r="12205" b="15320"/>
          <a:stretch/>
        </p:blipFill>
        <p:spPr bwMode="auto">
          <a:xfrm>
            <a:off x="3657600" y="1447800"/>
            <a:ext cx="5323145" cy="36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1981200"/>
            <a:ext cx="3276600" cy="2438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83545" y="1946563"/>
            <a:ext cx="3276600" cy="2438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581650" y="2567132"/>
            <a:ext cx="114300" cy="114300"/>
          </a:xfrm>
          <a:prstGeom prst="triangl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84678" y="1671782"/>
            <a:ext cx="2732849" cy="1302327"/>
            <a:chOff x="5884678" y="1671782"/>
            <a:chExt cx="2732849" cy="1302327"/>
          </a:xfrm>
        </p:grpSpPr>
        <p:sp>
          <p:nvSpPr>
            <p:cNvPr id="2" name="Freeform 1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76350" y="1999490"/>
            <a:ext cx="2038350" cy="686560"/>
            <a:chOff x="1276350" y="1999490"/>
            <a:chExt cx="2038350" cy="686560"/>
          </a:xfrm>
        </p:grpSpPr>
        <p:sp>
          <p:nvSpPr>
            <p:cNvPr id="5" name="Isosceles Triangle 4"/>
            <p:cNvSpPr/>
            <p:nvPr/>
          </p:nvSpPr>
          <p:spPr bwMode="auto">
            <a:xfrm>
              <a:off x="1276350" y="2571750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1676400" y="2069917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1752600" y="1999490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2612159" y="2113790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 bwMode="auto">
            <a:xfrm>
              <a:off x="3174423" y="2509405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3200400" y="2110326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1650" y="1965811"/>
            <a:ext cx="2038350" cy="686560"/>
            <a:chOff x="1276350" y="1999490"/>
            <a:chExt cx="2038350" cy="686560"/>
          </a:xfrm>
        </p:grpSpPr>
        <p:sp>
          <p:nvSpPr>
            <p:cNvPr id="21" name="Isosceles Triangle 20"/>
            <p:cNvSpPr/>
            <p:nvPr/>
          </p:nvSpPr>
          <p:spPr bwMode="auto">
            <a:xfrm>
              <a:off x="1276350" y="2571750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>
              <a:off x="1676400" y="2069917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1752600" y="1999490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2612159" y="2113790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>
              <a:off x="3174423" y="2509405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>
              <a:off x="3200400" y="2110326"/>
              <a:ext cx="114300" cy="114300"/>
            </a:xfrm>
            <a:prstGeom prst="triangl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19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lack\Pictures\20120914_2045_goes13_x_ir1km_14LNADINE_60kts-988mb-283N-538W_100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6072"/>
            <a:ext cx="3366655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lack\Pictures\Nadine 20120914_2345_goes13_x_ir1km_14LNADINE_60kts-988mb-283N-538W_100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81099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H_flight_20120914_2200_only_goes_ACH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4130" r="12562" b="7817"/>
          <a:stretch/>
        </p:blipFill>
        <p:spPr>
          <a:xfrm>
            <a:off x="191654" y="3505178"/>
            <a:ext cx="3618345" cy="32385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3" descr="C:\Users\black\Pictures\20120914_2045_goes13_x_vis1km_14LNADINE_60kts-988mb-283N-538W_100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91324"/>
            <a:ext cx="3177309" cy="31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334001" y="1181099"/>
            <a:ext cx="2286000" cy="1302327"/>
            <a:chOff x="5884678" y="1671782"/>
            <a:chExt cx="2732849" cy="1302327"/>
          </a:xfrm>
        </p:grpSpPr>
        <p:sp>
          <p:nvSpPr>
            <p:cNvPr id="31" name="Freeform 30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71073" y="1199572"/>
            <a:ext cx="2286000" cy="1302327"/>
            <a:chOff x="5884678" y="1671782"/>
            <a:chExt cx="2732849" cy="1302327"/>
          </a:xfrm>
        </p:grpSpPr>
        <p:sp>
          <p:nvSpPr>
            <p:cNvPr id="35" name="Freeform 34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00200" y="3429000"/>
            <a:ext cx="2286000" cy="1302327"/>
            <a:chOff x="5884678" y="1671782"/>
            <a:chExt cx="2732849" cy="1302327"/>
          </a:xfrm>
        </p:grpSpPr>
        <p:sp>
          <p:nvSpPr>
            <p:cNvPr id="39" name="Freeform 38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86401" y="3355109"/>
            <a:ext cx="2286000" cy="1302327"/>
            <a:chOff x="5884678" y="1671782"/>
            <a:chExt cx="2732849" cy="1302327"/>
          </a:xfrm>
        </p:grpSpPr>
        <p:sp>
          <p:nvSpPr>
            <p:cNvPr id="43" name="Freeform 42"/>
            <p:cNvSpPr/>
            <p:nvPr/>
          </p:nvSpPr>
          <p:spPr bwMode="auto">
            <a:xfrm>
              <a:off x="6077370" y="2058372"/>
              <a:ext cx="2540157" cy="915737"/>
            </a:xfrm>
            <a:custGeom>
              <a:avLst/>
              <a:gdLst>
                <a:gd name="connsiteX0" fmla="*/ 18630 w 2540157"/>
                <a:gd name="connsiteY0" fmla="*/ 915737 h 915737"/>
                <a:gd name="connsiteX1" fmla="*/ 157 w 2540157"/>
                <a:gd name="connsiteY1" fmla="*/ 712537 h 915737"/>
                <a:gd name="connsiteX2" fmla="*/ 27866 w 2540157"/>
                <a:gd name="connsiteY2" fmla="*/ 500101 h 915737"/>
                <a:gd name="connsiteX3" fmla="*/ 166412 w 2540157"/>
                <a:gd name="connsiteY3" fmla="*/ 306137 h 915737"/>
                <a:gd name="connsiteX4" fmla="*/ 369612 w 2540157"/>
                <a:gd name="connsiteY4" fmla="*/ 139883 h 915737"/>
                <a:gd name="connsiteX5" fmla="*/ 711357 w 2540157"/>
                <a:gd name="connsiteY5" fmla="*/ 47519 h 915737"/>
                <a:gd name="connsiteX6" fmla="*/ 1043866 w 2540157"/>
                <a:gd name="connsiteY6" fmla="*/ 29046 h 915737"/>
                <a:gd name="connsiteX7" fmla="*/ 1357903 w 2540157"/>
                <a:gd name="connsiteY7" fmla="*/ 1337 h 915737"/>
                <a:gd name="connsiteX8" fmla="*/ 1801248 w 2540157"/>
                <a:gd name="connsiteY8" fmla="*/ 75228 h 915737"/>
                <a:gd name="connsiteX9" fmla="*/ 2087575 w 2540157"/>
                <a:gd name="connsiteY9" fmla="*/ 223010 h 915737"/>
                <a:gd name="connsiteX10" fmla="*/ 2355430 w 2540157"/>
                <a:gd name="connsiteY10" fmla="*/ 389264 h 915737"/>
                <a:gd name="connsiteX11" fmla="*/ 2540157 w 2540157"/>
                <a:gd name="connsiteY11" fmla="*/ 564755 h 915737"/>
                <a:gd name="connsiteX12" fmla="*/ 2540157 w 2540157"/>
                <a:gd name="connsiteY12" fmla="*/ 564755 h 9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0157" h="915737">
                  <a:moveTo>
                    <a:pt x="18630" y="915737"/>
                  </a:moveTo>
                  <a:cubicBezTo>
                    <a:pt x="8624" y="848773"/>
                    <a:pt x="-1382" y="781810"/>
                    <a:pt x="157" y="712537"/>
                  </a:cubicBezTo>
                  <a:cubicBezTo>
                    <a:pt x="1696" y="643264"/>
                    <a:pt x="157" y="567834"/>
                    <a:pt x="27866" y="500101"/>
                  </a:cubicBezTo>
                  <a:cubicBezTo>
                    <a:pt x="55575" y="432368"/>
                    <a:pt x="109454" y="366173"/>
                    <a:pt x="166412" y="306137"/>
                  </a:cubicBezTo>
                  <a:cubicBezTo>
                    <a:pt x="223370" y="246101"/>
                    <a:pt x="278788" y="182986"/>
                    <a:pt x="369612" y="139883"/>
                  </a:cubicBezTo>
                  <a:cubicBezTo>
                    <a:pt x="460436" y="96780"/>
                    <a:pt x="598981" y="65992"/>
                    <a:pt x="711357" y="47519"/>
                  </a:cubicBezTo>
                  <a:cubicBezTo>
                    <a:pt x="823733" y="29046"/>
                    <a:pt x="936108" y="36743"/>
                    <a:pt x="1043866" y="29046"/>
                  </a:cubicBezTo>
                  <a:cubicBezTo>
                    <a:pt x="1151624" y="21349"/>
                    <a:pt x="1231673" y="-6360"/>
                    <a:pt x="1357903" y="1337"/>
                  </a:cubicBezTo>
                  <a:cubicBezTo>
                    <a:pt x="1484133" y="9034"/>
                    <a:pt x="1679636" y="38283"/>
                    <a:pt x="1801248" y="75228"/>
                  </a:cubicBezTo>
                  <a:cubicBezTo>
                    <a:pt x="1922860" y="112173"/>
                    <a:pt x="1995211" y="170671"/>
                    <a:pt x="2087575" y="223010"/>
                  </a:cubicBezTo>
                  <a:cubicBezTo>
                    <a:pt x="2179939" y="275349"/>
                    <a:pt x="2280000" y="332306"/>
                    <a:pt x="2355430" y="389264"/>
                  </a:cubicBezTo>
                  <a:cubicBezTo>
                    <a:pt x="2430860" y="446222"/>
                    <a:pt x="2540157" y="564755"/>
                    <a:pt x="2540157" y="564755"/>
                  </a:cubicBezTo>
                  <a:lnTo>
                    <a:pt x="2540157" y="56475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188470" y="2388394"/>
              <a:ext cx="1348403" cy="511824"/>
            </a:xfrm>
            <a:custGeom>
              <a:avLst/>
              <a:gdLst>
                <a:gd name="connsiteX0" fmla="*/ 9130 w 1348403"/>
                <a:gd name="connsiteY0" fmla="*/ 511824 h 511824"/>
                <a:gd name="connsiteX1" fmla="*/ 36839 w 1348403"/>
                <a:gd name="connsiteY1" fmla="*/ 345570 h 511824"/>
                <a:gd name="connsiteX2" fmla="*/ 304694 w 1348403"/>
                <a:gd name="connsiteY2" fmla="*/ 86951 h 511824"/>
                <a:gd name="connsiteX3" fmla="*/ 683385 w 1348403"/>
                <a:gd name="connsiteY3" fmla="*/ 3824 h 511824"/>
                <a:gd name="connsiteX4" fmla="*/ 1015894 w 1348403"/>
                <a:gd name="connsiteY4" fmla="*/ 22297 h 511824"/>
                <a:gd name="connsiteX5" fmla="*/ 1348403 w 1348403"/>
                <a:gd name="connsiteY5" fmla="*/ 96188 h 5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8403" h="511824">
                  <a:moveTo>
                    <a:pt x="9130" y="511824"/>
                  </a:moveTo>
                  <a:cubicBezTo>
                    <a:pt x="-1646" y="464103"/>
                    <a:pt x="-12422" y="416382"/>
                    <a:pt x="36839" y="345570"/>
                  </a:cubicBezTo>
                  <a:cubicBezTo>
                    <a:pt x="86100" y="274758"/>
                    <a:pt x="196936" y="143909"/>
                    <a:pt x="304694" y="86951"/>
                  </a:cubicBezTo>
                  <a:cubicBezTo>
                    <a:pt x="412452" y="29993"/>
                    <a:pt x="564852" y="14600"/>
                    <a:pt x="683385" y="3824"/>
                  </a:cubicBezTo>
                  <a:cubicBezTo>
                    <a:pt x="801918" y="-6952"/>
                    <a:pt x="905058" y="6903"/>
                    <a:pt x="1015894" y="22297"/>
                  </a:cubicBezTo>
                  <a:cubicBezTo>
                    <a:pt x="1126730" y="37691"/>
                    <a:pt x="1237566" y="66939"/>
                    <a:pt x="1348403" y="9618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884678" y="1671782"/>
              <a:ext cx="1504413" cy="1274618"/>
            </a:xfrm>
            <a:custGeom>
              <a:avLst/>
              <a:gdLst>
                <a:gd name="connsiteX0" fmla="*/ 82013 w 1504413"/>
                <a:gd name="connsiteY0" fmla="*/ 1274618 h 1274618"/>
                <a:gd name="connsiteX1" fmla="*/ 8122 w 1504413"/>
                <a:gd name="connsiteY1" fmla="*/ 1043709 h 1274618"/>
                <a:gd name="connsiteX2" fmla="*/ 8122 w 1504413"/>
                <a:gd name="connsiteY2" fmla="*/ 840509 h 1274618"/>
                <a:gd name="connsiteX3" fmla="*/ 63540 w 1504413"/>
                <a:gd name="connsiteY3" fmla="*/ 637309 h 1274618"/>
                <a:gd name="connsiteX4" fmla="*/ 183613 w 1504413"/>
                <a:gd name="connsiteY4" fmla="*/ 443345 h 1274618"/>
                <a:gd name="connsiteX5" fmla="*/ 368340 w 1504413"/>
                <a:gd name="connsiteY5" fmla="*/ 286327 h 1274618"/>
                <a:gd name="connsiteX6" fmla="*/ 617722 w 1504413"/>
                <a:gd name="connsiteY6" fmla="*/ 166254 h 1274618"/>
                <a:gd name="connsiteX7" fmla="*/ 1014886 w 1504413"/>
                <a:gd name="connsiteY7" fmla="*/ 55418 h 1274618"/>
                <a:gd name="connsiteX8" fmla="*/ 1504413 w 1504413"/>
                <a:gd name="connsiteY8" fmla="*/ 0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413" h="1274618">
                  <a:moveTo>
                    <a:pt x="82013" y="1274618"/>
                  </a:moveTo>
                  <a:cubicBezTo>
                    <a:pt x="51225" y="1195339"/>
                    <a:pt x="20437" y="1116061"/>
                    <a:pt x="8122" y="1043709"/>
                  </a:cubicBezTo>
                  <a:cubicBezTo>
                    <a:pt x="-4193" y="971357"/>
                    <a:pt x="-1114" y="908242"/>
                    <a:pt x="8122" y="840509"/>
                  </a:cubicBezTo>
                  <a:cubicBezTo>
                    <a:pt x="17358" y="772776"/>
                    <a:pt x="34292" y="703503"/>
                    <a:pt x="63540" y="637309"/>
                  </a:cubicBezTo>
                  <a:cubicBezTo>
                    <a:pt x="92788" y="571115"/>
                    <a:pt x="132813" y="501842"/>
                    <a:pt x="183613" y="443345"/>
                  </a:cubicBezTo>
                  <a:cubicBezTo>
                    <a:pt x="234413" y="384848"/>
                    <a:pt x="295989" y="332509"/>
                    <a:pt x="368340" y="286327"/>
                  </a:cubicBezTo>
                  <a:cubicBezTo>
                    <a:pt x="440691" y="240145"/>
                    <a:pt x="509964" y="204739"/>
                    <a:pt x="617722" y="166254"/>
                  </a:cubicBezTo>
                  <a:cubicBezTo>
                    <a:pt x="725480" y="127769"/>
                    <a:pt x="867104" y="83127"/>
                    <a:pt x="1014886" y="55418"/>
                  </a:cubicBezTo>
                  <a:cubicBezTo>
                    <a:pt x="1162668" y="27709"/>
                    <a:pt x="1333540" y="13854"/>
                    <a:pt x="1504413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15909" y="2483426"/>
            <a:ext cx="20163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Outflow forced by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SUPERCELL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Convection: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PASSIVE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OUTFLOW?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OR: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Supercell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forced by 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ivergent outflow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 a result of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nvironmental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nteraction: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ACTIVE OUTFLOW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8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381000" y="1066800"/>
            <a:ext cx="7625002" cy="5708904"/>
            <a:chOff x="381000" y="1066800"/>
            <a:chExt cx="7625002" cy="5708904"/>
          </a:xfrm>
        </p:grpSpPr>
        <p:grpSp>
          <p:nvGrpSpPr>
            <p:cNvPr id="58" name="Group 57"/>
            <p:cNvGrpSpPr/>
            <p:nvPr/>
          </p:nvGrpSpPr>
          <p:grpSpPr>
            <a:xfrm>
              <a:off x="381000" y="1066800"/>
              <a:ext cx="7625002" cy="5708904"/>
              <a:chOff x="152400" y="301752"/>
              <a:chExt cx="7853602" cy="647395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2400" y="301752"/>
                <a:ext cx="7853602" cy="6473952"/>
                <a:chOff x="152400" y="301752"/>
                <a:chExt cx="7853602" cy="6473952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52400" y="301752"/>
                  <a:ext cx="7010399" cy="6473952"/>
                  <a:chOff x="152400" y="301752"/>
                  <a:chExt cx="7010399" cy="6473952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52400" y="301752"/>
                    <a:ext cx="7010399" cy="6172200"/>
                    <a:chOff x="152401" y="301752"/>
                    <a:chExt cx="3596640" cy="6172200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152401" y="301752"/>
                      <a:ext cx="3596640" cy="6172200"/>
                      <a:chOff x="152401" y="301752"/>
                      <a:chExt cx="3596640" cy="6172200"/>
                    </a:xfrm>
                  </p:grpSpPr>
                  <p:pic>
                    <p:nvPicPr>
                      <p:cNvPr id="98" name="Picture 2" descr="C:\Users\black\Documents\Nadine SATCON Vmax 201214L_wind.gif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89" r="59382" b="3112"/>
                      <a:stretch/>
                    </p:blipFill>
                    <p:spPr bwMode="auto">
                      <a:xfrm>
                        <a:off x="152401" y="301752"/>
                        <a:ext cx="3596640" cy="617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1447800" y="36576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0" name="Oval 99"/>
                      <p:cNvSpPr/>
                      <p:nvPr/>
                    </p:nvSpPr>
                    <p:spPr>
                      <a:xfrm>
                        <a:off x="1219200" y="347472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1" name="Oval 100"/>
                      <p:cNvSpPr/>
                      <p:nvPr/>
                    </p:nvSpPr>
                    <p:spPr>
                      <a:xfrm>
                        <a:off x="1676400" y="43434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2" name="Oval 101"/>
                      <p:cNvSpPr/>
                      <p:nvPr/>
                    </p:nvSpPr>
                    <p:spPr>
                      <a:xfrm>
                        <a:off x="1828800" y="2746248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3" name="Oval 102"/>
                      <p:cNvSpPr/>
                      <p:nvPr/>
                    </p:nvSpPr>
                    <p:spPr>
                      <a:xfrm>
                        <a:off x="1981200" y="19812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4" name="Oval 103"/>
                      <p:cNvSpPr/>
                      <p:nvPr/>
                    </p:nvSpPr>
                    <p:spPr>
                      <a:xfrm>
                        <a:off x="2145792" y="16002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5" name="Oval 104"/>
                      <p:cNvSpPr/>
                      <p:nvPr/>
                    </p:nvSpPr>
                    <p:spPr>
                      <a:xfrm>
                        <a:off x="2322576" y="2066544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6" name="Oval 105"/>
                      <p:cNvSpPr/>
                      <p:nvPr/>
                    </p:nvSpPr>
                    <p:spPr>
                      <a:xfrm>
                        <a:off x="2514600" y="2209800"/>
                        <a:ext cx="152400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7" name="Oval 106"/>
                      <p:cNvSpPr/>
                      <p:nvPr/>
                    </p:nvSpPr>
                    <p:spPr>
                      <a:xfrm>
                        <a:off x="1207008" y="492839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8" name="Oval 107"/>
                      <p:cNvSpPr/>
                      <p:nvPr/>
                    </p:nvSpPr>
                    <p:spPr>
                      <a:xfrm>
                        <a:off x="1453896" y="4179724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9" name="Oval 108"/>
                      <p:cNvSpPr/>
                      <p:nvPr/>
                    </p:nvSpPr>
                    <p:spPr>
                      <a:xfrm>
                        <a:off x="1676400" y="4481898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0" name="Oval 109"/>
                      <p:cNvSpPr/>
                      <p:nvPr/>
                    </p:nvSpPr>
                    <p:spPr>
                      <a:xfrm>
                        <a:off x="1828800" y="326227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1981200" y="351129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Oval 111"/>
                      <p:cNvSpPr/>
                      <p:nvPr/>
                    </p:nvSpPr>
                    <p:spPr>
                      <a:xfrm>
                        <a:off x="2170176" y="295656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2322576" y="2593848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Oval 113"/>
                      <p:cNvSpPr/>
                      <p:nvPr/>
                    </p:nvSpPr>
                    <p:spPr>
                      <a:xfrm>
                        <a:off x="2535936" y="284073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" name="Oval 114"/>
                      <p:cNvSpPr/>
                      <p:nvPr/>
                    </p:nvSpPr>
                    <p:spPr>
                      <a:xfrm>
                        <a:off x="1807464" y="83911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Oval 115"/>
                      <p:cNvSpPr/>
                      <p:nvPr/>
                    </p:nvSpPr>
                    <p:spPr>
                      <a:xfrm>
                        <a:off x="2322576" y="14478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" name="Oval 116"/>
                      <p:cNvSpPr/>
                      <p:nvPr/>
                    </p:nvSpPr>
                    <p:spPr>
                      <a:xfrm>
                        <a:off x="2133600" y="14478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Oval 117"/>
                      <p:cNvSpPr/>
                      <p:nvPr/>
                    </p:nvSpPr>
                    <p:spPr>
                      <a:xfrm>
                        <a:off x="1981200" y="11430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1621536" y="915316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1469136" y="10668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1316736" y="11430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Oval 121"/>
                      <p:cNvSpPr/>
                      <p:nvPr/>
                    </p:nvSpPr>
                    <p:spPr>
                      <a:xfrm>
                        <a:off x="2474976" y="1752600"/>
                        <a:ext cx="152400" cy="152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" name="5-Point Star 122"/>
                      <p:cNvSpPr/>
                      <p:nvPr/>
                    </p:nvSpPr>
                    <p:spPr>
                      <a:xfrm>
                        <a:off x="1411224" y="1135380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5-Point Star 123"/>
                      <p:cNvSpPr/>
                      <p:nvPr/>
                    </p:nvSpPr>
                    <p:spPr>
                      <a:xfrm>
                        <a:off x="1780032" y="2002536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5-Point Star 124"/>
                      <p:cNvSpPr/>
                      <p:nvPr/>
                    </p:nvSpPr>
                    <p:spPr>
                      <a:xfrm>
                        <a:off x="2423160" y="3190648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5-Point Star 125"/>
                      <p:cNvSpPr/>
                      <p:nvPr/>
                    </p:nvSpPr>
                    <p:spPr>
                      <a:xfrm>
                        <a:off x="2819400" y="3810000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5-Point Star 126"/>
                      <p:cNvSpPr/>
                      <p:nvPr/>
                    </p:nvSpPr>
                    <p:spPr>
                      <a:xfrm>
                        <a:off x="3124200" y="4390458"/>
                        <a:ext cx="152400" cy="167640"/>
                      </a:xfrm>
                      <a:prstGeom prst="star5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762000" y="5576499"/>
                      <a:ext cx="263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734749" y="5004590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701040" y="4419599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722727" y="3810000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701040" y="3190648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701040" y="2575929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pic>
                <p:nvPicPr>
                  <p:cNvPr id="90" name="Picture 2" descr="C:\Users\black\Documents\Nadine SATCON Vmax 201214L_wind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515" t="96889" r="23858" b="-1513"/>
                  <a:stretch/>
                </p:blipFill>
                <p:spPr bwMode="auto">
                  <a:xfrm>
                    <a:off x="2125252" y="6473952"/>
                    <a:ext cx="4217247" cy="3017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6" name="Oval 75"/>
                <p:cNvSpPr/>
                <p:nvPr/>
              </p:nvSpPr>
              <p:spPr>
                <a:xfrm>
                  <a:off x="5743615" y="990600"/>
                  <a:ext cx="297051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743615" y="1303020"/>
                  <a:ext cx="297051" cy="1524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759008" y="1600200"/>
                  <a:ext cx="297051" cy="15240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5-Point Star 78"/>
                <p:cNvSpPr/>
                <p:nvPr/>
              </p:nvSpPr>
              <p:spPr>
                <a:xfrm>
                  <a:off x="5760191" y="1905000"/>
                  <a:ext cx="297051" cy="167640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180631" y="967501"/>
                  <a:ext cx="14935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CIMSS shear: 0-20 </a:t>
                  </a:r>
                  <a:r>
                    <a:rPr lang="en-US" sz="1200" b="1" dirty="0" err="1" smtClean="0"/>
                    <a:t>kt</a:t>
                  </a:r>
                  <a:endParaRPr lang="en-US" sz="1200" b="1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6180631" y="1268515"/>
                  <a:ext cx="18253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SHIPS/CIRA shear: 0-50 </a:t>
                  </a:r>
                  <a:r>
                    <a:rPr lang="en-US" sz="1200" b="1" dirty="0" err="1" smtClean="0"/>
                    <a:t>kt</a:t>
                  </a:r>
                  <a:endParaRPr lang="en-US" sz="1200" b="1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180631" y="1524000"/>
                  <a:ext cx="17572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SHIPS/CIRA SST:  20-30 C</a:t>
                  </a:r>
                  <a:endParaRPr lang="en-US" sz="1200" b="1" dirty="0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218975" y="1847457"/>
                  <a:ext cx="17189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RSS MW-OI SST: 20-30 C</a:t>
                  </a:r>
                  <a:endParaRPr lang="en-US" sz="1200" b="1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3603698" y="309133"/>
                  <a:ext cx="20075" cy="59923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3993685" y="309502"/>
                  <a:ext cx="20075" cy="599236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6101845" y="449318"/>
                  <a:ext cx="8691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Nadine</a:t>
                  </a:r>
                  <a:endParaRPr lang="en-US" b="1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 rot="16200000">
                  <a:off x="3152393" y="5281589"/>
                  <a:ext cx="12573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GH AV-6 Flight</a:t>
                  </a:r>
                  <a:endParaRPr lang="en-US" sz="1400" b="1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522973" y="1545514"/>
                  <a:ext cx="382238" cy="359486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>
                <a:endCxn id="123" idx="0"/>
              </p:cNvCxnSpPr>
              <p:nvPr/>
            </p:nvCxnSpPr>
            <p:spPr>
              <a:xfrm>
                <a:off x="2125252" y="1095115"/>
                <a:ext cx="629312" cy="40265"/>
              </a:xfrm>
              <a:prstGeom prst="line">
                <a:avLst/>
              </a:prstGeom>
              <a:ln w="3810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endCxn id="124" idx="3"/>
              </p:cNvCxnSpPr>
              <p:nvPr/>
            </p:nvCxnSpPr>
            <p:spPr>
              <a:xfrm>
                <a:off x="2773210" y="1181459"/>
                <a:ext cx="792010" cy="988717"/>
              </a:xfrm>
              <a:prstGeom prst="line">
                <a:avLst/>
              </a:prstGeom>
              <a:ln w="3810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24" idx="3"/>
              </p:cNvCxnSpPr>
              <p:nvPr/>
            </p:nvCxnSpPr>
            <p:spPr>
              <a:xfrm>
                <a:off x="3565220" y="2170176"/>
                <a:ext cx="2590976" cy="2387922"/>
              </a:xfrm>
              <a:prstGeom prst="line">
                <a:avLst/>
              </a:prstGeom>
              <a:ln w="3810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00" idx="0"/>
                <a:endCxn id="99" idx="4"/>
              </p:cNvCxnSpPr>
              <p:nvPr/>
            </p:nvCxnSpPr>
            <p:spPr>
              <a:xfrm>
                <a:off x="2380280" y="3474720"/>
                <a:ext cx="445576" cy="33528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endCxn id="101" idx="4"/>
              </p:cNvCxnSpPr>
              <p:nvPr/>
            </p:nvCxnSpPr>
            <p:spPr>
              <a:xfrm>
                <a:off x="2825855" y="3796045"/>
                <a:ext cx="445577" cy="69975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297570" y="2787799"/>
                <a:ext cx="283155" cy="155560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104" idx="1"/>
              </p:cNvCxnSpPr>
              <p:nvPr/>
            </p:nvCxnSpPr>
            <p:spPr>
              <a:xfrm flipH="1">
                <a:off x="3565221" y="1622518"/>
                <a:ext cx="516104" cy="1227922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endCxn id="105" idx="4"/>
              </p:cNvCxnSpPr>
              <p:nvPr/>
            </p:nvCxnSpPr>
            <p:spPr>
              <a:xfrm>
                <a:off x="4155338" y="1697531"/>
                <a:ext cx="375590" cy="52141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106" idx="4"/>
              </p:cNvCxnSpPr>
              <p:nvPr/>
            </p:nvCxnSpPr>
            <p:spPr>
              <a:xfrm>
                <a:off x="4530928" y="2170176"/>
                <a:ext cx="374284" cy="1920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2341663" y="4255924"/>
                <a:ext cx="525779" cy="74409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867801" y="4255390"/>
                <a:ext cx="445218" cy="30270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110" idx="4"/>
              </p:cNvCxnSpPr>
              <p:nvPr/>
            </p:nvCxnSpPr>
            <p:spPr>
              <a:xfrm flipV="1">
                <a:off x="3271431" y="3414676"/>
                <a:ext cx="297052" cy="116891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602643" y="3358288"/>
                <a:ext cx="262889" cy="20731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899694" y="2670048"/>
                <a:ext cx="631234" cy="92697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535383" y="2667083"/>
                <a:ext cx="441120" cy="249853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 bwMode="auto">
            <a:xfrm flipV="1">
              <a:off x="2728609" y="1607857"/>
              <a:ext cx="965871" cy="2679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3709534" y="1607857"/>
              <a:ext cx="587995" cy="5367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4274457" y="2144611"/>
              <a:ext cx="361948" cy="189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211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ack\Documents\IHC67 2013 talk\Nadine Sept 14-15 sondes\Nadine sondes outflow14-15 Se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9563" b="2087"/>
          <a:stretch/>
        </p:blipFill>
        <p:spPr bwMode="auto">
          <a:xfrm>
            <a:off x="1447800" y="1143000"/>
            <a:ext cx="5791200" cy="54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976578"/>
            <a:ext cx="27638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Double jet max below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Tropopause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(dashed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ine)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2. Main jet max decreases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 height,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becomes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stronger and thinner with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Increasing radial distance.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3. Structure repeatable in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6 sondes along jet max.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362200" y="2273587"/>
            <a:ext cx="403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577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1066799"/>
            <a:ext cx="5484091" cy="5426365"/>
            <a:chOff x="1496291" y="1865745"/>
            <a:chExt cx="4826000" cy="4627420"/>
          </a:xfrm>
        </p:grpSpPr>
        <p:pic>
          <p:nvPicPr>
            <p:cNvPr id="1027" name="Picture 3" descr="C:\Users\black\Documents\IHC67 2013 talk\Nadine Sept 14-15 sondes\Nadine sondes NW-N outflow 14Sep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2" t="8125" b="1908"/>
            <a:stretch/>
          </p:blipFill>
          <p:spPr bwMode="auto">
            <a:xfrm>
              <a:off x="1496291" y="1865745"/>
              <a:ext cx="4826000" cy="462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114800" y="2802082"/>
              <a:ext cx="506845" cy="1828800"/>
              <a:chOff x="6324600" y="2514600"/>
              <a:chExt cx="506845" cy="1828800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flipH="1" flipV="1">
                <a:off x="6324600" y="2514600"/>
                <a:ext cx="38100" cy="16764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H="1" flipV="1">
                <a:off x="6793345" y="2667000"/>
                <a:ext cx="38100" cy="16764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6210184" y="1820499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Green is CIMSS mean upper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ind at sonde location.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09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lack\Pictures\Moskaitis Nadine COAMPS-TC Plots\Nadine 0915 00Z 00hr windandgeopht_150grid1_zoom_Page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8" t="24663" r="21525" b="32786"/>
          <a:stretch/>
        </p:blipFill>
        <p:spPr bwMode="auto">
          <a:xfrm>
            <a:off x="4959927" y="1020619"/>
            <a:ext cx="3872310" cy="25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lack\Pictures\Moskaitis Nadine COAMPS-TC Plots\Nadine 0914 18Z 00hr windandgeopht_150grid1_zoom_Page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22497" r="21601" b="36668"/>
          <a:stretch/>
        </p:blipFill>
        <p:spPr bwMode="auto">
          <a:xfrm>
            <a:off x="4959927" y="3766127"/>
            <a:ext cx="3872310" cy="26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lack\Pictures\Nadine 20120914_18_NWAtlantic_MidUpperWindsStor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9"/>
          <a:stretch/>
        </p:blipFill>
        <p:spPr bwMode="auto">
          <a:xfrm>
            <a:off x="468744" y="990601"/>
            <a:ext cx="4084745" cy="26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lack\Pictures\Nadine 20120915_00_NWAtlantic_MidUpperWindsStor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6"/>
          <a:stretch/>
        </p:blipFill>
        <p:spPr bwMode="auto">
          <a:xfrm>
            <a:off x="533400" y="3677957"/>
            <a:ext cx="4084745" cy="26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9117" y="3308625"/>
            <a:ext cx="3903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Outflow jet structure forced by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‘OMEGA’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pattern forced by upwind and downwind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trough development?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6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lack\Pictures\Moskaitis Nadine COAMPS-TC Plots\Nadine 0915 00Z 48hr windandgeopht_150grid1_zoom_Page_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8639" r="5114" b="11704"/>
          <a:stretch/>
        </p:blipFill>
        <p:spPr bwMode="auto">
          <a:xfrm>
            <a:off x="76201" y="3813798"/>
            <a:ext cx="3962400" cy="27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52999" y="990601"/>
            <a:ext cx="4191001" cy="5592617"/>
            <a:chOff x="4952999" y="990601"/>
            <a:chExt cx="4191001" cy="5592617"/>
          </a:xfrm>
        </p:grpSpPr>
        <p:pic>
          <p:nvPicPr>
            <p:cNvPr id="1026" name="Picture 2" descr="C:\Users\black\Pictures\Moskaitis Nadine COAMPS-TC Plots\Nadine 0915 00Z 00hr windandgeopht_150grid1_zoom_Page_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4" t="8782" r="5094" b="12801"/>
            <a:stretch/>
          </p:blipFill>
          <p:spPr bwMode="auto">
            <a:xfrm>
              <a:off x="4952999" y="3713785"/>
              <a:ext cx="4191001" cy="286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black\Pictures\Moskaitis Nadine COAMPS-TC Plots\Nadine 0914 18Z 00hr windandgeopht_150grid1_zoom_Page_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7" t="8691" r="4875" b="12206"/>
            <a:stretch/>
          </p:blipFill>
          <p:spPr bwMode="auto">
            <a:xfrm>
              <a:off x="4953000" y="990601"/>
              <a:ext cx="4156364" cy="286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C:\Users\black\Pictures\Moskaitis Nadine COAMPS-TC Plots\Nadine 0914 18Z 42hr windandgeopht_150grid1_zoom_Page_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8361" r="5145" b="12023"/>
          <a:stretch/>
        </p:blipFill>
        <p:spPr bwMode="auto">
          <a:xfrm>
            <a:off x="76201" y="1015898"/>
            <a:ext cx="4053324" cy="28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7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0668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NASA Venture-class Mission</a:t>
            </a:r>
            <a:br>
              <a:rPr lang="en-US" sz="3200" b="1" dirty="0"/>
            </a:br>
            <a:r>
              <a:rPr lang="en-US" b="1" dirty="0"/>
              <a:t>HS3:  Hurricane and Severe Storm Sentinel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020907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1800" dirty="0"/>
              <a:t>Science goals include better understanding of </a:t>
            </a:r>
            <a:r>
              <a:rPr lang="en-US" sz="1800" dirty="0" smtClean="0"/>
              <a:t>outflow structure changes related to </a:t>
            </a:r>
            <a:r>
              <a:rPr lang="en-US" sz="1800" dirty="0"/>
              <a:t>intensity changes</a:t>
            </a:r>
          </a:p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1800" dirty="0" smtClean="0"/>
              <a:t>One </a:t>
            </a:r>
            <a:r>
              <a:rPr lang="en-US" sz="1800" dirty="0"/>
              <a:t>Global </a:t>
            </a:r>
            <a:r>
              <a:rPr lang="en-US" sz="1800" dirty="0" smtClean="0"/>
              <a:t>Hawk was used in 2012, two to be used in 2012-13: one </a:t>
            </a:r>
            <a:r>
              <a:rPr lang="en-US" sz="1800" dirty="0"/>
              <a:t>concentrating on </a:t>
            </a:r>
            <a:r>
              <a:rPr lang="en-US" sz="1800" dirty="0" smtClean="0"/>
              <a:t>TC inner-core structures</a:t>
            </a:r>
            <a:r>
              <a:rPr lang="en-US" sz="1800" dirty="0"/>
              <a:t>, and the other on the </a:t>
            </a:r>
            <a:r>
              <a:rPr lang="en-US" sz="1800" dirty="0" smtClean="0"/>
              <a:t>large-scale </a:t>
            </a:r>
            <a:r>
              <a:rPr lang="en-US" sz="1800" dirty="0"/>
              <a:t>environment</a:t>
            </a:r>
          </a:p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1800" dirty="0"/>
              <a:t>Ensemble of instruments include </a:t>
            </a:r>
            <a:r>
              <a:rPr lang="en-US" sz="1800" dirty="0" smtClean="0"/>
              <a:t>Cloud Physics </a:t>
            </a:r>
            <a:r>
              <a:rPr lang="en-US" sz="1800" dirty="0" err="1" smtClean="0"/>
              <a:t>Lidar</a:t>
            </a:r>
            <a:r>
              <a:rPr lang="en-US" sz="1800" dirty="0" smtClean="0"/>
              <a:t>, NCAR and Navy dropsonde systems, HIWRAP profiling Doppler radar, HIRAD surface winds </a:t>
            </a:r>
            <a:r>
              <a:rPr lang="en-US" sz="1800" dirty="0"/>
              <a:t>and HAMSR</a:t>
            </a:r>
            <a:endParaRPr lang="en-US" sz="1800" dirty="0" smtClean="0"/>
          </a:p>
          <a:p>
            <a:pPr marL="285750" indent="-285750">
              <a:buSzPct val="200000"/>
              <a:buFont typeface="Arial" pitchFamily="34" charset="0"/>
              <a:buChar char="•"/>
            </a:pPr>
            <a:r>
              <a:rPr lang="en-US" sz="1800" dirty="0" smtClean="0"/>
              <a:t>HS3 flights during 2013-14 will be in the North Atlantic, while follow-on EV-3 flights would be in WPAC during 2015-17.</a:t>
            </a:r>
            <a:endParaRPr lang="en-US" sz="1800" dirty="0"/>
          </a:p>
        </p:txBody>
      </p:sp>
      <p:pic>
        <p:nvPicPr>
          <p:cNvPr id="6" name="Picture 7" descr="AV-6 1st Flt - EAFB in background_sm.jpg"/>
          <p:cNvPicPr>
            <a:picLocks noChangeAspect="1"/>
          </p:cNvPicPr>
          <p:nvPr/>
        </p:nvPicPr>
        <p:blipFill>
          <a:blip r:embed="rId2"/>
          <a:srcRect l="4399" t="7124" r="5105" b="13808"/>
          <a:stretch>
            <a:fillRect/>
          </a:stretch>
        </p:blipFill>
        <p:spPr bwMode="auto">
          <a:xfrm>
            <a:off x="1066800" y="4735688"/>
            <a:ext cx="3014339" cy="17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2-02-17 at 2.52.3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36" y="4617936"/>
            <a:ext cx="3333092" cy="20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91783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NASA HS3 Observations </a:t>
            </a:r>
          </a:p>
          <a:p>
            <a:pPr algn="ctr"/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of Leslie and Nadine</a:t>
            </a:r>
            <a:endParaRPr lang="en-US" sz="28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211969" y="1981200"/>
            <a:ext cx="3365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smtClean="0"/>
              <a:t>Nadine: 11 </a:t>
            </a:r>
            <a:r>
              <a:rPr lang="en-US" sz="1800" dirty="0"/>
              <a:t>Sep – 04 Oct 2012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6204" y="1981200"/>
            <a:ext cx="4279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NASA HS3 Global Hawk Flight Tracks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382587" y="5334000"/>
            <a:ext cx="8378825" cy="1234184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698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Nadine was the 5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longest-lived Atlantic hurricane </a:t>
            </a:r>
            <a:r>
              <a:rPr lang="en-US" sz="1800" dirty="0" smtClean="0">
                <a:solidFill>
                  <a:schemeClr val="bg1"/>
                </a:solidFill>
              </a:rPr>
              <a:t> on record.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Nadine intensity </a:t>
            </a:r>
            <a:r>
              <a:rPr lang="en-US" sz="1800" dirty="0">
                <a:solidFill>
                  <a:schemeClr val="bg1"/>
                </a:solidFill>
              </a:rPr>
              <a:t>varied from a 35 knot tropical storm to 80 knot </a:t>
            </a:r>
            <a:r>
              <a:rPr lang="en-US" sz="1800" dirty="0" smtClean="0">
                <a:solidFill>
                  <a:schemeClr val="bg1"/>
                </a:solidFill>
              </a:rPr>
              <a:t>hurricane.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buSzPct val="160000"/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NASA HS3 Global Hawk deployed over 300 </a:t>
            </a:r>
            <a:r>
              <a:rPr lang="en-US" sz="1800" dirty="0" err="1">
                <a:solidFill>
                  <a:schemeClr val="bg1"/>
                </a:solidFill>
              </a:rPr>
              <a:t>dropsondes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during 5 flights in Nadine and 30 </a:t>
            </a:r>
            <a:r>
              <a:rPr lang="en-US" sz="1800" dirty="0" err="1" smtClean="0">
                <a:solidFill>
                  <a:schemeClr val="bg1"/>
                </a:solidFill>
              </a:rPr>
              <a:t>dropsondes</a:t>
            </a:r>
            <a:r>
              <a:rPr lang="en-US" sz="1800" dirty="0" smtClean="0">
                <a:solidFill>
                  <a:schemeClr val="bg1"/>
                </a:solidFill>
              </a:rPr>
              <a:t> in Leslie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913" y="2407703"/>
            <a:ext cx="8613775" cy="2730500"/>
            <a:chOff x="315913" y="1540200"/>
            <a:chExt cx="8613775" cy="2730500"/>
          </a:xfrm>
        </p:grpSpPr>
        <p:grpSp>
          <p:nvGrpSpPr>
            <p:cNvPr id="3" name="Group 2"/>
            <p:cNvGrpSpPr/>
            <p:nvPr/>
          </p:nvGrpSpPr>
          <p:grpSpPr>
            <a:xfrm>
              <a:off x="315913" y="1540200"/>
              <a:ext cx="8613775" cy="2730500"/>
              <a:chOff x="315913" y="1540200"/>
              <a:chExt cx="8613775" cy="27305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15913" y="1540200"/>
                <a:ext cx="8613775" cy="2730500"/>
                <a:chOff x="315913" y="1540200"/>
                <a:chExt cx="8613775" cy="2730500"/>
              </a:xfrm>
            </p:grpSpPr>
            <p:pic>
              <p:nvPicPr>
                <p:cNvPr id="12290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99" b="16765"/>
                <a:stretch>
                  <a:fillRect/>
                </a:stretch>
              </p:blipFill>
              <p:spPr bwMode="auto">
                <a:xfrm>
                  <a:off x="315913" y="1540200"/>
                  <a:ext cx="4233862" cy="2730500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92" name="Picture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034" b="7732"/>
                <a:stretch>
                  <a:fillRect/>
                </a:stretch>
              </p:blipFill>
              <p:spPr bwMode="auto">
                <a:xfrm>
                  <a:off x="4724400" y="1546643"/>
                  <a:ext cx="4205288" cy="2598738"/>
                </a:xfrm>
                <a:prstGeom prst="rect">
                  <a:avLst/>
                </a:prstGeom>
                <a:noFill/>
                <a:ln w="254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577850" y="3753175"/>
                <a:ext cx="9509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30 Drops</a:t>
                </a: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776288" y="2991175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70 Drops</a:t>
                </a: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3373438" y="1551313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76 Drops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3621088" y="2191075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dirty="0"/>
                  <a:t>58 Drops</a:t>
                </a: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605088" y="3688088"/>
                <a:ext cx="9509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34 Drops</a:t>
                </a: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3073400" y="2946725"/>
                <a:ext cx="9509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75 Drops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13" y="1540200"/>
                <a:ext cx="1046162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3" name="TextBox 5"/>
            <p:cNvSpPr txBox="1">
              <a:spLocks noChangeArrowheads="1"/>
            </p:cNvSpPr>
            <p:nvPr/>
          </p:nvSpPr>
          <p:spPr bwMode="auto">
            <a:xfrm>
              <a:off x="6127750" y="3248443"/>
              <a:ext cx="766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35 kts</a:t>
              </a:r>
            </a:p>
          </p:txBody>
        </p:sp>
        <p:sp>
          <p:nvSpPr>
            <p:cNvPr id="12304" name="TextBox 16"/>
            <p:cNvSpPr txBox="1">
              <a:spLocks noChangeArrowheads="1"/>
            </p:cNvSpPr>
            <p:nvPr/>
          </p:nvSpPr>
          <p:spPr bwMode="auto">
            <a:xfrm>
              <a:off x="5638800" y="2422943"/>
              <a:ext cx="766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65 kts</a:t>
              </a:r>
            </a:p>
          </p:txBody>
        </p: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6029325" y="2143543"/>
              <a:ext cx="7667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70 kts</a:t>
              </a:r>
            </a:p>
          </p:txBody>
        </p:sp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7180263" y="2084806"/>
              <a:ext cx="7667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50 kts</a:t>
              </a:r>
            </a:p>
          </p:txBody>
        </p:sp>
        <p:sp>
          <p:nvSpPr>
            <p:cNvPr id="12307" name="TextBox 19"/>
            <p:cNvSpPr txBox="1">
              <a:spLocks noChangeArrowheads="1"/>
            </p:cNvSpPr>
            <p:nvPr/>
          </p:nvSpPr>
          <p:spPr bwMode="auto">
            <a:xfrm>
              <a:off x="7678738" y="1746668"/>
              <a:ext cx="7667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55 kts</a:t>
              </a:r>
            </a:p>
          </p:txBody>
        </p:sp>
        <p:sp>
          <p:nvSpPr>
            <p:cNvPr id="12308" name="TextBox 20"/>
            <p:cNvSpPr txBox="1">
              <a:spLocks noChangeArrowheads="1"/>
            </p:cNvSpPr>
            <p:nvPr/>
          </p:nvSpPr>
          <p:spPr bwMode="auto">
            <a:xfrm>
              <a:off x="7143750" y="2615031"/>
              <a:ext cx="7667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65 kts</a:t>
              </a:r>
            </a:p>
          </p:txBody>
        </p:sp>
        <p:sp>
          <p:nvSpPr>
            <p:cNvPr id="12309" name="TextBox 21"/>
            <p:cNvSpPr txBox="1">
              <a:spLocks noChangeArrowheads="1"/>
            </p:cNvSpPr>
            <p:nvPr/>
          </p:nvSpPr>
          <p:spPr bwMode="auto">
            <a:xfrm>
              <a:off x="6719888" y="1651418"/>
              <a:ext cx="7667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00"/>
                  </a:solidFill>
                </a:rPr>
                <a:t>80 kts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8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C:\Users\doyle\Desktop\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r="20824" b="26636"/>
          <a:stretch>
            <a:fillRect/>
          </a:stretch>
        </p:blipFill>
        <p:spPr bwMode="auto">
          <a:xfrm>
            <a:off x="4838700" y="923925"/>
            <a:ext cx="39354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2" descr="C:\Users\doyle\Desktop\SL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" r="20784" b="28404"/>
          <a:stretch>
            <a:fillRect/>
          </a:stretch>
        </p:blipFill>
        <p:spPr bwMode="auto">
          <a:xfrm>
            <a:off x="4875213" y="3841750"/>
            <a:ext cx="390366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9" descr="C:\Users\doyle\Desktop\all_trackerr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/>
          <a:stretch>
            <a:fillRect/>
          </a:stretch>
        </p:blipFill>
        <p:spPr bwMode="auto">
          <a:xfrm>
            <a:off x="192088" y="890588"/>
            <a:ext cx="41592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809751" y="923925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>
                <a:solidFill>
                  <a:srgbClr val="000066"/>
                </a:solidFill>
                <a:latin typeface="Arial Black" pitchFamily="34" charset="0"/>
              </a:rPr>
              <a:t>Nadine</a:t>
            </a:r>
            <a:endParaRPr lang="en-US" sz="28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484188" y="1840915"/>
            <a:ext cx="2487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Track Error (nm)</a:t>
            </a:r>
          </a:p>
        </p:txBody>
      </p:sp>
      <p:sp>
        <p:nvSpPr>
          <p:cNvPr id="11271" name="Text Box 19"/>
          <p:cNvSpPr txBox="1">
            <a:spLocks noChangeArrowheads="1"/>
          </p:cNvSpPr>
          <p:nvPr/>
        </p:nvSpPr>
        <p:spPr bwMode="auto">
          <a:xfrm>
            <a:off x="5358606" y="2501384"/>
            <a:ext cx="3590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Intensity: </a:t>
            </a:r>
            <a:r>
              <a:rPr lang="en-US" sz="1800" dirty="0" err="1" smtClean="0"/>
              <a:t>Vmax</a:t>
            </a:r>
            <a:r>
              <a:rPr lang="en-US" sz="1800" dirty="0" smtClean="0"/>
              <a:t> Error </a:t>
            </a:r>
            <a:r>
              <a:rPr lang="en-US" sz="1800" dirty="0"/>
              <a:t>(</a:t>
            </a:r>
            <a:r>
              <a:rPr lang="en-US" sz="1800" dirty="0" err="1"/>
              <a:t>kts</a:t>
            </a:r>
            <a:r>
              <a:rPr lang="en-US" sz="1800" dirty="0"/>
              <a:t>)</a:t>
            </a:r>
          </a:p>
        </p:txBody>
      </p:sp>
      <p:sp>
        <p:nvSpPr>
          <p:cNvPr id="11272" name="Text Box 19"/>
          <p:cNvSpPr txBox="1">
            <a:spLocks noChangeArrowheads="1"/>
          </p:cNvSpPr>
          <p:nvPr/>
        </p:nvSpPr>
        <p:spPr bwMode="auto">
          <a:xfrm>
            <a:off x="5160566" y="5669946"/>
            <a:ext cx="3332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Intensity: </a:t>
            </a:r>
            <a:r>
              <a:rPr lang="en-US" sz="1800" dirty="0" err="1" smtClean="0"/>
              <a:t>Pmin</a:t>
            </a:r>
            <a:r>
              <a:rPr lang="en-US" sz="1800" dirty="0" smtClean="0"/>
              <a:t> Error (</a:t>
            </a:r>
            <a:r>
              <a:rPr lang="en-US" sz="1800" dirty="0" err="1" smtClean="0"/>
              <a:t>mb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7448550" y="3014663"/>
            <a:ext cx="1365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0" i="1" dirty="0"/>
              <a:t>Bias (dash)</a:t>
            </a:r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2762251" y="2303463"/>
            <a:ext cx="1276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C00000"/>
                </a:solidFill>
              </a:rPr>
              <a:t>HS3 drops</a:t>
            </a:r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2256972" y="1502361"/>
            <a:ext cx="1165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 drops</a:t>
            </a: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6396038" y="1671638"/>
            <a:ext cx="1516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C00000"/>
                </a:solidFill>
              </a:rPr>
              <a:t>HS3 drops</a:t>
            </a:r>
          </a:p>
        </p:txBody>
      </p: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5053013" y="947738"/>
            <a:ext cx="1516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 drops</a:t>
            </a:r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6135688" y="4416425"/>
            <a:ext cx="1514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C00000"/>
                </a:solidFill>
              </a:rPr>
              <a:t>HS3 drops</a:t>
            </a: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5132728" y="3944938"/>
            <a:ext cx="1169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No drops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6881813" y="5954713"/>
            <a:ext cx="1628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600" b="0" i="1" dirty="0"/>
              <a:t>Bias (dash)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63512" y="4301331"/>
            <a:ext cx="4675188" cy="2421176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400"/>
              </a:spcBef>
              <a:buSzPct val="180000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  <a:buSzPct val="180000"/>
              <a:buFont typeface="Arial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Dropsonde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impact experiments </a:t>
            </a:r>
            <a:r>
              <a:rPr lang="en-US" sz="2000" dirty="0" smtClean="0">
                <a:solidFill>
                  <a:schemeClr val="bg1"/>
                </a:solidFill>
              </a:rPr>
              <a:t>performed </a:t>
            </a:r>
            <a:r>
              <a:rPr lang="en-US" sz="2000" dirty="0">
                <a:solidFill>
                  <a:schemeClr val="bg1"/>
                </a:solidFill>
              </a:rPr>
              <a:t>for </a:t>
            </a:r>
            <a:r>
              <a:rPr lang="en-US" sz="2000" dirty="0" smtClean="0">
                <a:solidFill>
                  <a:schemeClr val="bg1"/>
                </a:solidFill>
              </a:rPr>
              <a:t>19-28 </a:t>
            </a:r>
            <a:r>
              <a:rPr lang="en-US" sz="2000" dirty="0">
                <a:solidFill>
                  <a:schemeClr val="bg1"/>
                </a:solidFill>
              </a:rPr>
              <a:t>Sep</a:t>
            </a:r>
            <a:r>
              <a:rPr lang="en-US" sz="2000" dirty="0" smtClean="0">
                <a:solidFill>
                  <a:schemeClr val="bg1"/>
                </a:solidFill>
              </a:rPr>
              <a:t>. (3 flights)</a:t>
            </a:r>
            <a:endParaRPr lang="en-US" sz="2000" dirty="0">
              <a:solidFill>
                <a:schemeClr val="bg1"/>
              </a:solidFill>
            </a:endParaRPr>
          </a:p>
          <a:p>
            <a:pPr lvl="1" algn="l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Blue, with HS3 </a:t>
            </a:r>
            <a:r>
              <a:rPr lang="en-US" sz="2000" dirty="0">
                <a:solidFill>
                  <a:srgbClr val="FFFF00"/>
                </a:solidFill>
              </a:rPr>
              <a:t>drops</a:t>
            </a:r>
          </a:p>
          <a:p>
            <a:pPr lvl="1" algn="l">
              <a:lnSpc>
                <a:spcPct val="90000"/>
              </a:lnSpc>
              <a:spcBef>
                <a:spcPts val="400"/>
              </a:spcBef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Red, No </a:t>
            </a:r>
            <a:r>
              <a:rPr lang="en-US" sz="2000" dirty="0">
                <a:solidFill>
                  <a:srgbClr val="FFFF00"/>
                </a:solidFill>
              </a:rPr>
              <a:t>drops with synthetics</a:t>
            </a:r>
          </a:p>
          <a:p>
            <a:pPr algn="l">
              <a:lnSpc>
                <a:spcPct val="90000"/>
              </a:lnSpc>
              <a:spcBef>
                <a:spcPts val="400"/>
              </a:spcBef>
              <a:buSzPct val="1800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COAMPS-TC Intensity and Track </a:t>
            </a:r>
            <a:r>
              <a:rPr lang="en-US" sz="2000" dirty="0" smtClean="0">
                <a:solidFill>
                  <a:schemeClr val="bg1"/>
                </a:solidFill>
              </a:rPr>
              <a:t>skill </a:t>
            </a:r>
            <a:r>
              <a:rPr lang="en-US" sz="2000" dirty="0">
                <a:solidFill>
                  <a:schemeClr val="bg1"/>
                </a:solidFill>
              </a:rPr>
              <a:t>are </a:t>
            </a:r>
            <a:r>
              <a:rPr lang="en-US" sz="2000" dirty="0" smtClean="0">
                <a:solidFill>
                  <a:schemeClr val="bg1"/>
                </a:solidFill>
              </a:rPr>
              <a:t>improved  </a:t>
            </a:r>
            <a:r>
              <a:rPr lang="en-US" sz="2000" dirty="0">
                <a:solidFill>
                  <a:schemeClr val="bg1"/>
                </a:solidFill>
              </a:rPr>
              <a:t>g</a:t>
            </a:r>
            <a:r>
              <a:rPr lang="en-US" sz="2000" dirty="0" smtClean="0">
                <a:solidFill>
                  <a:schemeClr val="bg1"/>
                </a:solidFill>
              </a:rPr>
              <a:t>reatly </a:t>
            </a:r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hrough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ssimilation </a:t>
            </a:r>
            <a:r>
              <a:rPr lang="en-US" sz="2000" dirty="0">
                <a:solidFill>
                  <a:schemeClr val="bg1"/>
                </a:solidFill>
              </a:rPr>
              <a:t>of  HS3 Drops.</a:t>
            </a:r>
          </a:p>
        </p:txBody>
      </p:sp>
    </p:spTree>
    <p:extLst>
      <p:ext uri="{BB962C8B-B14F-4D97-AF65-F5344CB8AC3E}">
        <p14:creationId xmlns:p14="http://schemas.microsoft.com/office/powerpoint/2010/main" val="35486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3999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US" sz="2400" dirty="0" smtClean="0">
                <a:solidFill>
                  <a:srgbClr val="003366"/>
                </a:solidFill>
                <a:latin typeface="Arial Black" pitchFamily="34" charset="0"/>
              </a:rPr>
              <a:t>Dramatic Upper-Level Outflow Change during Hurricane Sandy</a:t>
            </a:r>
            <a:endParaRPr lang="en-US" sz="2400" dirty="0">
              <a:solidFill>
                <a:srgbClr val="003366"/>
              </a:solidFill>
              <a:latin typeface="Arial Blac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0276" y="914401"/>
            <a:ext cx="8961892" cy="5755510"/>
            <a:chOff x="-30276" y="674016"/>
            <a:chExt cx="8961892" cy="6245540"/>
          </a:xfrm>
        </p:grpSpPr>
        <p:grpSp>
          <p:nvGrpSpPr>
            <p:cNvPr id="2" name="Group 1"/>
            <p:cNvGrpSpPr/>
            <p:nvPr/>
          </p:nvGrpSpPr>
          <p:grpSpPr>
            <a:xfrm>
              <a:off x="4419598" y="714930"/>
              <a:ext cx="4512018" cy="5826198"/>
              <a:chOff x="4419598" y="714930"/>
              <a:chExt cx="4512018" cy="5826198"/>
            </a:xfrm>
          </p:grpSpPr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4419598" y="714930"/>
                <a:ext cx="4512017" cy="3106023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1) Jet streak associated with upper-level trough (thick blue arrow) approaches </a:t>
                </a:r>
                <a:r>
                  <a:rPr lang="en-US" sz="1800" b="1" dirty="0">
                    <a:solidFill>
                      <a:srgbClr val="800000"/>
                    </a:solidFill>
                    <a:cs typeface="Arial" charset="0"/>
                  </a:rPr>
                  <a:t>Sandy, </a:t>
                </a:r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creating expanded outflow structure (white arrows) toward the north and east.  </a:t>
                </a:r>
                <a:r>
                  <a:rPr lang="en-US" sz="1800" b="1" dirty="0">
                    <a:solidFill>
                      <a:srgbClr val="800000"/>
                    </a:solidFill>
                    <a:cs typeface="Arial" charset="0"/>
                  </a:rPr>
                  <a:t>The intensity </a:t>
                </a:r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decreases slightly, </a:t>
                </a:r>
                <a:r>
                  <a:rPr lang="en-US" sz="1800" b="1" dirty="0">
                    <a:solidFill>
                      <a:srgbClr val="800000"/>
                    </a:solidFill>
                    <a:cs typeface="Arial" charset="0"/>
                  </a:rPr>
                  <a:t>but </a:t>
                </a:r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the size </a:t>
                </a:r>
                <a:r>
                  <a:rPr lang="en-US" sz="1800" b="1" dirty="0">
                    <a:solidFill>
                      <a:srgbClr val="800000"/>
                    </a:solidFill>
                    <a:cs typeface="Arial" charset="0"/>
                  </a:rPr>
                  <a:t>of the storm increases </a:t>
                </a:r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dramatically.  </a:t>
                </a:r>
                <a:r>
                  <a:rPr lang="en-US" sz="1800" b="1" dirty="0">
                    <a:solidFill>
                      <a:srgbClr val="800000"/>
                    </a:solidFill>
                    <a:cs typeface="Arial" charset="0"/>
                  </a:rPr>
                  <a:t>Strong </a:t>
                </a:r>
                <a:r>
                  <a:rPr lang="en-US" sz="1800" b="1" dirty="0" err="1" smtClean="0">
                    <a:solidFill>
                      <a:srgbClr val="800000"/>
                    </a:solidFill>
                    <a:cs typeface="Arial" charset="0"/>
                  </a:rPr>
                  <a:t>anticyclonic</a:t>
                </a:r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 outflow displaced east of the center (pink dot) supports </a:t>
                </a:r>
                <a:r>
                  <a:rPr lang="en-US" sz="1800" b="1" dirty="0">
                    <a:solidFill>
                      <a:srgbClr val="800000"/>
                    </a:solidFill>
                    <a:cs typeface="Arial" charset="0"/>
                  </a:rPr>
                  <a:t>asymmetric deep </a:t>
                </a:r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convection.</a:t>
                </a:r>
                <a:endParaRPr lang="en-US" sz="1800" b="1" dirty="0">
                  <a:solidFill>
                    <a:srgbClr val="800000"/>
                  </a:solidFill>
                  <a:cs typeface="Arial" charset="0"/>
                </a:endParaRPr>
              </a:p>
            </p:txBody>
          </p:sp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4419599" y="4303455"/>
                <a:ext cx="4512017" cy="2237673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2) Strong outflow displaced west and north, intensifying and expanding (jet max of 100–140 </a:t>
                </a:r>
                <a:r>
                  <a:rPr lang="en-US" sz="1800" b="1" dirty="0" err="1" smtClean="0">
                    <a:solidFill>
                      <a:srgbClr val="800000"/>
                    </a:solidFill>
                    <a:cs typeface="Arial" charset="0"/>
                  </a:rPr>
                  <a:t>kt</a:t>
                </a:r>
                <a:r>
                  <a:rPr lang="en-US" sz="1800" b="1" dirty="0" smtClean="0">
                    <a:solidFill>
                      <a:srgbClr val="800000"/>
                    </a:solidFill>
                    <a:cs typeface="Arial" charset="0"/>
                  </a:rPr>
                  <a:t>), with dramatic change forced by intensifying ridge (blue arrows) northeast of Sandy.  Sandy intensifies, further expands and accelerates just prior to landfall. </a:t>
                </a:r>
                <a:r>
                  <a:rPr lang="en-US" sz="2000" b="1" dirty="0" smtClean="0">
                    <a:solidFill>
                      <a:srgbClr val="800000"/>
                    </a:solidFill>
                    <a:cs typeface="Arial" charset="0"/>
                  </a:rPr>
                  <a:t> </a:t>
                </a:r>
                <a:endParaRPr lang="en-US" sz="2000" b="1" dirty="0">
                  <a:solidFill>
                    <a:srgbClr val="800000"/>
                  </a:solidFill>
                  <a:cs typeface="Arial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30276" y="674016"/>
              <a:ext cx="4316526" cy="6245540"/>
              <a:chOff x="-30276" y="674016"/>
              <a:chExt cx="4316526" cy="624554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-30276" y="3348178"/>
                <a:ext cx="4286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 10/27/06z:  Sandy intensity = 60 </a:t>
                </a:r>
                <a:r>
                  <a:rPr lang="en-US" sz="2000" b="1" dirty="0" err="1" smtClean="0"/>
                  <a:t>kt</a:t>
                </a:r>
                <a:endParaRPr lang="en-US" sz="20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5250" y="6519446"/>
                <a:ext cx="419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10/29/12z:  Sandy intensity = 80 </a:t>
                </a:r>
                <a:r>
                  <a:rPr lang="en-US" sz="2000" b="1" dirty="0" err="1" smtClean="0"/>
                  <a:t>kt</a:t>
                </a:r>
                <a:endParaRPr lang="en-US" sz="2000" b="1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-30276" y="674016"/>
                <a:ext cx="4286250" cy="2658930"/>
                <a:chOff x="-30276" y="674016"/>
                <a:chExt cx="4286250" cy="2658930"/>
              </a:xfrm>
            </p:grpSpPr>
            <p:pic>
              <p:nvPicPr>
                <p:cNvPr id="1028" name="Picture 4" descr="http://tropic.ssec.wisc.edu/archive/data/NWAtlantic/20121027/MidUpperWindsStorm/20121027.06.NWAtlantic.MidUpperWindsStorm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160"/>
                <a:stretch/>
              </p:blipFill>
              <p:spPr bwMode="auto">
                <a:xfrm>
                  <a:off x="-30276" y="714932"/>
                  <a:ext cx="4286250" cy="261801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Oval 18"/>
                <p:cNvSpPr/>
                <p:nvPr/>
              </p:nvSpPr>
              <p:spPr>
                <a:xfrm>
                  <a:off x="2027124" y="2315131"/>
                  <a:ext cx="163626" cy="138737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339918" y="772082"/>
                  <a:ext cx="719863" cy="1420586"/>
                </a:xfrm>
                <a:custGeom>
                  <a:avLst/>
                  <a:gdLst>
                    <a:gd name="connsiteX0" fmla="*/ 278992 w 719863"/>
                    <a:gd name="connsiteY0" fmla="*/ 1420586 h 1420586"/>
                    <a:gd name="connsiteX1" fmla="*/ 58556 w 719863"/>
                    <a:gd name="connsiteY1" fmla="*/ 1159329 h 1420586"/>
                    <a:gd name="connsiteX2" fmla="*/ 1406 w 719863"/>
                    <a:gd name="connsiteY2" fmla="*/ 881743 h 1420586"/>
                    <a:gd name="connsiteX3" fmla="*/ 99377 w 719863"/>
                    <a:gd name="connsiteY3" fmla="*/ 636814 h 1420586"/>
                    <a:gd name="connsiteX4" fmla="*/ 287156 w 719863"/>
                    <a:gd name="connsiteY4" fmla="*/ 359229 h 1420586"/>
                    <a:gd name="connsiteX5" fmla="*/ 719863 w 719863"/>
                    <a:gd name="connsiteY5" fmla="*/ 0 h 1420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863" h="1420586">
                      <a:moveTo>
                        <a:pt x="278992" y="1420586"/>
                      </a:moveTo>
                      <a:cubicBezTo>
                        <a:pt x="191906" y="1334861"/>
                        <a:pt x="104820" y="1249136"/>
                        <a:pt x="58556" y="1159329"/>
                      </a:cubicBezTo>
                      <a:cubicBezTo>
                        <a:pt x="12292" y="1069522"/>
                        <a:pt x="-5397" y="968829"/>
                        <a:pt x="1406" y="881743"/>
                      </a:cubicBezTo>
                      <a:cubicBezTo>
                        <a:pt x="8209" y="794657"/>
                        <a:pt x="51752" y="723900"/>
                        <a:pt x="99377" y="636814"/>
                      </a:cubicBezTo>
                      <a:cubicBezTo>
                        <a:pt x="147002" y="549728"/>
                        <a:pt x="183742" y="465365"/>
                        <a:pt x="287156" y="359229"/>
                      </a:cubicBezTo>
                      <a:cubicBezTo>
                        <a:pt x="390570" y="253093"/>
                        <a:pt x="555216" y="126546"/>
                        <a:pt x="719863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2044993" y="982294"/>
                  <a:ext cx="2129338" cy="1063417"/>
                </a:xfrm>
                <a:custGeom>
                  <a:avLst/>
                  <a:gdLst>
                    <a:gd name="connsiteX0" fmla="*/ 129088 w 2129338"/>
                    <a:gd name="connsiteY0" fmla="*/ 1063417 h 1063417"/>
                    <a:gd name="connsiteX1" fmla="*/ 14788 w 2129338"/>
                    <a:gd name="connsiteY1" fmla="*/ 516409 h 1063417"/>
                    <a:gd name="connsiteX2" fmla="*/ 423002 w 2129338"/>
                    <a:gd name="connsiteY2" fmla="*/ 108195 h 1063417"/>
                    <a:gd name="connsiteX3" fmla="*/ 1255760 w 2129338"/>
                    <a:gd name="connsiteY3" fmla="*/ 34717 h 1063417"/>
                    <a:gd name="connsiteX4" fmla="*/ 2129338 w 2129338"/>
                    <a:gd name="connsiteY4" fmla="*/ 589888 h 106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338" h="1063417">
                      <a:moveTo>
                        <a:pt x="129088" y="1063417"/>
                      </a:moveTo>
                      <a:cubicBezTo>
                        <a:pt x="47445" y="869515"/>
                        <a:pt x="-34198" y="675613"/>
                        <a:pt x="14788" y="516409"/>
                      </a:cubicBezTo>
                      <a:cubicBezTo>
                        <a:pt x="63774" y="357205"/>
                        <a:pt x="216173" y="188477"/>
                        <a:pt x="423002" y="108195"/>
                      </a:cubicBezTo>
                      <a:cubicBezTo>
                        <a:pt x="629831" y="27913"/>
                        <a:pt x="971371" y="-45565"/>
                        <a:pt x="1255760" y="34717"/>
                      </a:cubicBezTo>
                      <a:cubicBezTo>
                        <a:pt x="1540149" y="114999"/>
                        <a:pt x="2129338" y="589888"/>
                        <a:pt x="2129338" y="589888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2408952" flipH="1">
                  <a:off x="362970" y="674016"/>
                  <a:ext cx="331107" cy="914400"/>
                </a:xfrm>
                <a:custGeom>
                  <a:avLst/>
                  <a:gdLst>
                    <a:gd name="connsiteX0" fmla="*/ 331107 w 331107"/>
                    <a:gd name="connsiteY0" fmla="*/ 914400 h 914400"/>
                    <a:gd name="connsiteX1" fmla="*/ 45357 w 331107"/>
                    <a:gd name="connsiteY1" fmla="*/ 481693 h 914400"/>
                    <a:gd name="connsiteX2" fmla="*/ 4535 w 331107"/>
                    <a:gd name="connsiteY2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107" h="914400">
                      <a:moveTo>
                        <a:pt x="331107" y="914400"/>
                      </a:moveTo>
                      <a:cubicBezTo>
                        <a:pt x="215446" y="774246"/>
                        <a:pt x="99786" y="634093"/>
                        <a:pt x="45357" y="481693"/>
                      </a:cubicBezTo>
                      <a:cubicBezTo>
                        <a:pt x="-9072" y="329293"/>
                        <a:pt x="-2269" y="164646"/>
                        <a:pt x="4535" y="0"/>
                      </a:cubicBezTo>
                    </a:path>
                  </a:pathLst>
                </a:custGeom>
                <a:noFill/>
                <a:ln w="762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8571100">
                  <a:off x="383340" y="2006001"/>
                  <a:ext cx="511475" cy="1160593"/>
                </a:xfrm>
                <a:custGeom>
                  <a:avLst/>
                  <a:gdLst>
                    <a:gd name="connsiteX0" fmla="*/ 331107 w 331107"/>
                    <a:gd name="connsiteY0" fmla="*/ 914400 h 914400"/>
                    <a:gd name="connsiteX1" fmla="*/ 45357 w 331107"/>
                    <a:gd name="connsiteY1" fmla="*/ 481693 h 914400"/>
                    <a:gd name="connsiteX2" fmla="*/ 4535 w 331107"/>
                    <a:gd name="connsiteY2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107" h="914400">
                      <a:moveTo>
                        <a:pt x="331107" y="914400"/>
                      </a:moveTo>
                      <a:cubicBezTo>
                        <a:pt x="215446" y="774246"/>
                        <a:pt x="99786" y="634093"/>
                        <a:pt x="45357" y="481693"/>
                      </a:cubicBezTo>
                      <a:cubicBezTo>
                        <a:pt x="-9072" y="329293"/>
                        <a:pt x="-2269" y="164646"/>
                        <a:pt x="4535" y="0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0" y="3886200"/>
                <a:ext cx="4286250" cy="2604407"/>
                <a:chOff x="0" y="3886200"/>
                <a:chExt cx="4286250" cy="2604407"/>
              </a:xfrm>
            </p:grpSpPr>
            <p:pic>
              <p:nvPicPr>
                <p:cNvPr id="1030" name="Picture 6" descr="http://tropic.ssec.wisc.edu/archive/data/NWAtlantic/20121029/MidUpperWindsStorm/20121029.12.NWAtlantic.MidUpperWindsStorm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579"/>
                <a:stretch/>
              </p:blipFill>
              <p:spPr bwMode="auto">
                <a:xfrm>
                  <a:off x="0" y="3886200"/>
                  <a:ext cx="4286250" cy="26044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 20"/>
                <p:cNvSpPr/>
                <p:nvPr/>
              </p:nvSpPr>
              <p:spPr>
                <a:xfrm>
                  <a:off x="528523" y="3973780"/>
                  <a:ext cx="787536" cy="1371600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1514022" y="4008664"/>
                  <a:ext cx="331107" cy="914400"/>
                </a:xfrm>
                <a:custGeom>
                  <a:avLst/>
                  <a:gdLst>
                    <a:gd name="connsiteX0" fmla="*/ 331107 w 331107"/>
                    <a:gd name="connsiteY0" fmla="*/ 914400 h 914400"/>
                    <a:gd name="connsiteX1" fmla="*/ 45357 w 331107"/>
                    <a:gd name="connsiteY1" fmla="*/ 481693 h 914400"/>
                    <a:gd name="connsiteX2" fmla="*/ 4535 w 331107"/>
                    <a:gd name="connsiteY2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1107" h="914400">
                      <a:moveTo>
                        <a:pt x="331107" y="914400"/>
                      </a:moveTo>
                      <a:cubicBezTo>
                        <a:pt x="215446" y="774246"/>
                        <a:pt x="99786" y="634093"/>
                        <a:pt x="45357" y="481693"/>
                      </a:cubicBezTo>
                      <a:cubicBezTo>
                        <a:pt x="-9072" y="329293"/>
                        <a:pt x="-2269" y="164646"/>
                        <a:pt x="4535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18325125">
                  <a:off x="2922373" y="3657148"/>
                  <a:ext cx="784654" cy="1266368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214479">
                  <a:off x="756737" y="3928860"/>
                  <a:ext cx="1118643" cy="1371600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50800">
                  <a:solidFill>
                    <a:schemeClr val="bg1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8698381">
                  <a:off x="2760659" y="3813227"/>
                  <a:ext cx="784654" cy="1382310"/>
                </a:xfrm>
                <a:custGeom>
                  <a:avLst/>
                  <a:gdLst>
                    <a:gd name="connsiteX0" fmla="*/ 787536 w 787536"/>
                    <a:gd name="connsiteY0" fmla="*/ 1371600 h 1371600"/>
                    <a:gd name="connsiteX1" fmla="*/ 379321 w 787536"/>
                    <a:gd name="connsiteY1" fmla="*/ 1175657 h 1371600"/>
                    <a:gd name="connsiteX2" fmla="*/ 20093 w 787536"/>
                    <a:gd name="connsiteY2" fmla="*/ 767443 h 1371600"/>
                    <a:gd name="connsiteX3" fmla="*/ 77243 w 787536"/>
                    <a:gd name="connsiteY3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536" h="1371600">
                      <a:moveTo>
                        <a:pt x="787536" y="1371600"/>
                      </a:moveTo>
                      <a:cubicBezTo>
                        <a:pt x="647382" y="1323975"/>
                        <a:pt x="507228" y="1276350"/>
                        <a:pt x="379321" y="1175657"/>
                      </a:cubicBezTo>
                      <a:cubicBezTo>
                        <a:pt x="251414" y="1074964"/>
                        <a:pt x="70439" y="963386"/>
                        <a:pt x="20093" y="767443"/>
                      </a:cubicBezTo>
                      <a:cubicBezTo>
                        <a:pt x="-30253" y="571500"/>
                        <a:pt x="23495" y="285750"/>
                        <a:pt x="77243" y="0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  <a:tailEnd type="triangle"/>
                </a:ln>
                <a:effectLst>
                  <a:outerShdw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059780" y="5208621"/>
                  <a:ext cx="137309" cy="136759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93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Resulting Hurricane Sandy Landfall Impact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8" y="2438400"/>
            <a:ext cx="7848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SzPct val="160000"/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Landfall of larger, more </a:t>
            </a:r>
            <a:r>
              <a:rPr lang="en-US" dirty="0" smtClean="0">
                <a:latin typeface="Arial Black" pitchFamily="34" charset="0"/>
              </a:rPr>
              <a:t>intense storm </a:t>
            </a:r>
            <a:r>
              <a:rPr lang="en-US" dirty="0" smtClean="0">
                <a:latin typeface="Arial Black" pitchFamily="34" charset="0"/>
              </a:rPr>
              <a:t>12-hours earlier than </a:t>
            </a:r>
            <a:r>
              <a:rPr lang="en-US" dirty="0" smtClean="0">
                <a:latin typeface="Arial Black" pitchFamily="34" charset="0"/>
              </a:rPr>
              <a:t>expected</a:t>
            </a:r>
            <a:r>
              <a:rPr lang="en-US" dirty="0" smtClean="0">
                <a:latin typeface="Arial Black" pitchFamily="34" charset="0"/>
              </a:rPr>
              <a:t>. </a:t>
            </a:r>
          </a:p>
          <a:p>
            <a:pPr marL="571500" indent="-571500">
              <a:buSzPct val="160000"/>
              <a:buFont typeface="Arial" pitchFamily="34" charset="0"/>
              <a:buChar char="•"/>
            </a:pPr>
            <a:endParaRPr lang="en-US" dirty="0">
              <a:latin typeface="Arial Black" pitchFamily="34" charset="0"/>
            </a:endParaRPr>
          </a:p>
          <a:p>
            <a:pPr marL="571500" indent="-571500">
              <a:buSzPct val="160000"/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Devastating storm surge </a:t>
            </a:r>
            <a:r>
              <a:rPr lang="en-US" dirty="0" smtClean="0">
                <a:latin typeface="Arial Black" pitchFamily="34" charset="0"/>
              </a:rPr>
              <a:t>superimposed </a:t>
            </a:r>
            <a:r>
              <a:rPr lang="en-US" dirty="0" smtClean="0">
                <a:latin typeface="Arial Black" pitchFamily="34" charset="0"/>
              </a:rPr>
              <a:t>on high tide </a:t>
            </a:r>
            <a:r>
              <a:rPr lang="en-US" dirty="0" smtClean="0">
                <a:latin typeface="Arial Black" pitchFamily="34" charset="0"/>
              </a:rPr>
              <a:t>rather </a:t>
            </a:r>
            <a:r>
              <a:rPr lang="en-US" dirty="0" smtClean="0">
                <a:latin typeface="Arial Black" pitchFamily="34" charset="0"/>
              </a:rPr>
              <a:t>than weaker storm </a:t>
            </a:r>
            <a:r>
              <a:rPr lang="en-US" dirty="0" smtClean="0">
                <a:latin typeface="Arial Black" pitchFamily="34" charset="0"/>
              </a:rPr>
              <a:t>surge </a:t>
            </a:r>
            <a:r>
              <a:rPr lang="en-US" dirty="0" smtClean="0">
                <a:latin typeface="Arial Black" pitchFamily="34" charset="0"/>
              </a:rPr>
              <a:t>superimposed on low </a:t>
            </a:r>
            <a:r>
              <a:rPr lang="en-US" dirty="0" smtClean="0">
                <a:latin typeface="Arial Black" pitchFamily="34" charset="0"/>
              </a:rPr>
              <a:t>tide </a:t>
            </a:r>
            <a:r>
              <a:rPr lang="en-US" dirty="0" smtClean="0">
                <a:latin typeface="Arial Black" pitchFamily="34" charset="0"/>
              </a:rPr>
              <a:t>12-hours later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pPr marL="571500" indent="-571500">
              <a:buSzPct val="160000"/>
              <a:buFont typeface="Arial" pitchFamily="34" charset="0"/>
              <a:buChar char="•"/>
            </a:pPr>
            <a:endParaRPr lang="en-US" dirty="0">
              <a:latin typeface="Arial Black" pitchFamily="34" charset="0"/>
            </a:endParaRPr>
          </a:p>
          <a:p>
            <a:pPr marL="571500" indent="-571500">
              <a:buSzPct val="160000"/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Driven by Active </a:t>
            </a:r>
            <a:r>
              <a:rPr lang="en-US" dirty="0" err="1" smtClean="0">
                <a:latin typeface="Arial Black" pitchFamily="34" charset="0"/>
              </a:rPr>
              <a:t>Outfow</a:t>
            </a:r>
            <a:r>
              <a:rPr lang="en-US" dirty="0" smtClean="0">
                <a:latin typeface="Arial Black" pitchFamily="34" charset="0"/>
              </a:rPr>
              <a:t>?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4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28600" y="1828800"/>
            <a:ext cx="8763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We hypothesize that hurricane outflow is the key to unraveling the complex nature of hurricane intensity and structure.</a:t>
            </a:r>
          </a:p>
          <a:p>
            <a:pPr eaLnBrk="1" hangingPunct="1">
              <a:buClr>
                <a:srgbClr val="FF0000"/>
              </a:buClr>
              <a:buSzPct val="150000"/>
            </a:pPr>
            <a:endParaRPr lang="en-US" sz="2400" b="1" dirty="0">
              <a:latin typeface="Calibri" pitchFamily="34" charset="0"/>
            </a:endParaRPr>
          </a:p>
          <a:p>
            <a:pPr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Hurricane outflow is the only TC component that has not been systematically observed or studied.</a:t>
            </a:r>
          </a:p>
          <a:p>
            <a:pPr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en-US" sz="2800" b="1" dirty="0">
              <a:latin typeface="Calibri" pitchFamily="34" charset="0"/>
            </a:endParaRPr>
          </a:p>
          <a:p>
            <a:pPr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Leverage the unprecedented opportunity to deploy two NASA Global Hawks and the Air Force WC-130J to observe hurricane intensity, structure and outflow interaction</a:t>
            </a:r>
            <a:r>
              <a:rPr lang="en-US" sz="2400" b="1" dirty="0">
                <a:latin typeface="Calibri" pitchFamily="34" charset="0"/>
              </a:rPr>
              <a:t>.</a:t>
            </a: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0" y="1068388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000090"/>
                </a:solidFill>
                <a:latin typeface="Calibri" pitchFamily="34" charset="0"/>
              </a:rPr>
              <a:t>Summary</a:t>
            </a:r>
          </a:p>
        </p:txBody>
      </p:sp>
      <p:cxnSp>
        <p:nvCxnSpPr>
          <p:cNvPr id="21508" name="Straight Connector 3"/>
          <p:cNvCxnSpPr>
            <a:cxnSpLocks noChangeShapeType="1"/>
          </p:cNvCxnSpPr>
          <p:nvPr/>
        </p:nvCxn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25400" algn="ctr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52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0164" y="0"/>
            <a:ext cx="9181146" cy="6858000"/>
            <a:chOff x="0" y="1066524"/>
            <a:chExt cx="9181146" cy="5791476"/>
          </a:xfrm>
        </p:grpSpPr>
        <p:sp>
          <p:nvSpPr>
            <p:cNvPr id="5" name="Oval 4"/>
            <p:cNvSpPr/>
            <p:nvPr/>
          </p:nvSpPr>
          <p:spPr bwMode="auto">
            <a:xfrm rot="1583961">
              <a:off x="3362325" y="4435475"/>
              <a:ext cx="1835150" cy="547688"/>
            </a:xfrm>
            <a:prstGeom prst="ellipse">
              <a:avLst/>
            </a:prstGeom>
            <a:solidFill>
              <a:schemeClr val="bg1">
                <a:lumMod val="50000"/>
                <a:alpha val="65000"/>
              </a:schemeClr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267200" y="1462088"/>
              <a:ext cx="2457450" cy="368300"/>
            </a:xfrm>
            <a:prstGeom prst="rect">
              <a:avLst/>
            </a:prstGeom>
            <a:solidFill>
              <a:schemeClr val="bg1">
                <a:lumMod val="75000"/>
                <a:alpha val="49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Upper-Level Outflow</a:t>
              </a:r>
            </a:p>
          </p:txBody>
        </p:sp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93" y="4270261"/>
              <a:ext cx="209372" cy="39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21"/>
            <p:cNvSpPr>
              <a:spLocks/>
            </p:cNvSpPr>
            <p:nvPr/>
          </p:nvSpPr>
          <p:spPr bwMode="auto">
            <a:xfrm flipH="1">
              <a:off x="367347" y="3745760"/>
              <a:ext cx="132767" cy="527314"/>
            </a:xfrm>
            <a:custGeom>
              <a:avLst/>
              <a:gdLst>
                <a:gd name="T0" fmla="*/ 0 w 315045"/>
                <a:gd name="T1" fmla="*/ 0 h 1413863"/>
                <a:gd name="T2" fmla="*/ 6262 w 315045"/>
                <a:gd name="T3" fmla="*/ 7321 h 1413863"/>
                <a:gd name="T4" fmla="*/ 9268 w 315045"/>
                <a:gd name="T5" fmla="*/ 19572 h 1413863"/>
                <a:gd name="T6" fmla="*/ 10270 w 315045"/>
                <a:gd name="T7" fmla="*/ 27490 h 1413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045"/>
                <a:gd name="T13" fmla="*/ 0 h 1413863"/>
                <a:gd name="T14" fmla="*/ 315045 w 315045"/>
                <a:gd name="T15" fmla="*/ 1413863 h 1413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045" h="1413863">
                  <a:moveTo>
                    <a:pt x="0" y="0"/>
                  </a:moveTo>
                  <a:cubicBezTo>
                    <a:pt x="33938" y="81323"/>
                    <a:pt x="113980" y="201066"/>
                    <a:pt x="192101" y="376518"/>
                  </a:cubicBezTo>
                  <a:cubicBezTo>
                    <a:pt x="270222" y="551970"/>
                    <a:pt x="263818" y="833718"/>
                    <a:pt x="284309" y="1006609"/>
                  </a:cubicBezTo>
                  <a:cubicBezTo>
                    <a:pt x="304800" y="1179500"/>
                    <a:pt x="295835" y="1351110"/>
                    <a:pt x="315045" y="1413863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43496" y="1097006"/>
              <a:ext cx="9137650" cy="5760994"/>
              <a:chOff x="0" y="0"/>
              <a:chExt cx="9137650" cy="6858000"/>
            </a:xfrm>
          </p:grpSpPr>
          <p:grpSp>
            <p:nvGrpSpPr>
              <p:cNvPr id="17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9137650" cy="6858000"/>
                <a:chOff x="0" y="0"/>
                <a:chExt cx="9137650" cy="6858000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37650" cy="6858000"/>
                  <a:chOff x="0" y="0"/>
                  <a:chExt cx="9137650" cy="6858000"/>
                </a:xfrm>
              </p:grpSpPr>
              <p:pic>
                <p:nvPicPr>
                  <p:cNvPr id="48" name="Picture 8" descr="hurr_cross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20"/>
                  <a:stretch>
                    <a:fillRect/>
                  </a:stretch>
                </p:blipFill>
                <p:spPr bwMode="auto">
                  <a:xfrm>
                    <a:off x="0" y="0"/>
                    <a:ext cx="9137650" cy="685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357098" y="1967208"/>
                    <a:ext cx="2278453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46" name="Freeform 55"/>
                <p:cNvSpPr>
                  <a:spLocks noChangeArrowheads="1"/>
                </p:cNvSpPr>
                <p:nvPr/>
              </p:nvSpPr>
              <p:spPr bwMode="auto">
                <a:xfrm>
                  <a:off x="990600" y="925832"/>
                  <a:ext cx="7872413" cy="4743451"/>
                </a:xfrm>
                <a:custGeom>
                  <a:avLst/>
                  <a:gdLst>
                    <a:gd name="T0" fmla="*/ 243481 w 7871884"/>
                    <a:gd name="T1" fmla="*/ 888797 h 3952875"/>
                    <a:gd name="T2" fmla="*/ 2034665 w 7871884"/>
                    <a:gd name="T3" fmla="*/ 125090 h 3952875"/>
                    <a:gd name="T4" fmla="*/ 3415100 w 7871884"/>
                    <a:gd name="T5" fmla="*/ 138257 h 3952875"/>
                    <a:gd name="T6" fmla="*/ 5451881 w 7871884"/>
                    <a:gd name="T7" fmla="*/ 678119 h 3952875"/>
                    <a:gd name="T8" fmla="*/ 7306581 w 7871884"/>
                    <a:gd name="T9" fmla="*/ 2969241 h 3952875"/>
                    <a:gd name="T10" fmla="*/ 7789309 w 7871884"/>
                    <a:gd name="T11" fmla="*/ 6129412 h 3952875"/>
                    <a:gd name="T12" fmla="*/ 6798445 w 7871884"/>
                    <a:gd name="T13" fmla="*/ 8130851 h 3952875"/>
                    <a:gd name="T14" fmla="*/ 5947317 w 7871884"/>
                    <a:gd name="T15" fmla="*/ 6524433 h 3952875"/>
                    <a:gd name="T16" fmla="*/ 4321277 w 7871884"/>
                    <a:gd name="T17" fmla="*/ 5260366 h 3952875"/>
                    <a:gd name="T18" fmla="*/ 2796869 w 7871884"/>
                    <a:gd name="T19" fmla="*/ 3785619 h 3952875"/>
                    <a:gd name="T20" fmla="*/ 2403061 w 7871884"/>
                    <a:gd name="T21" fmla="*/ 3206253 h 3952875"/>
                    <a:gd name="T22" fmla="*/ 2159580 w 7871884"/>
                    <a:gd name="T23" fmla="*/ 2501799 h 3952875"/>
                    <a:gd name="T24" fmla="*/ 1882221 w 7871884"/>
                    <a:gd name="T25" fmla="*/ 2468881 h 3952875"/>
                    <a:gd name="T26" fmla="*/ 1539229 w 7871884"/>
                    <a:gd name="T27" fmla="*/ 2837567 h 3952875"/>
                    <a:gd name="T28" fmla="*/ 1031093 w 7871884"/>
                    <a:gd name="T29" fmla="*/ 2547885 h 3952875"/>
                    <a:gd name="T30" fmla="*/ 573773 w 7871884"/>
                    <a:gd name="T31" fmla="*/ 2021190 h 3952875"/>
                    <a:gd name="T32" fmla="*/ 243481 w 7871884"/>
                    <a:gd name="T33" fmla="*/ 888797 h 39528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871884"/>
                    <a:gd name="T52" fmla="*/ 0 h 3952875"/>
                    <a:gd name="T53" fmla="*/ 7871884 w 7871884"/>
                    <a:gd name="T54" fmla="*/ 3952875 h 39528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871884" h="3952875">
                      <a:moveTo>
                        <a:pt x="243417" y="428625"/>
                      </a:moveTo>
                      <a:cubicBezTo>
                        <a:pt x="486834" y="276225"/>
                        <a:pt x="1191684" y="77258"/>
                        <a:pt x="2034117" y="60325"/>
                      </a:cubicBezTo>
                      <a:cubicBezTo>
                        <a:pt x="2537178" y="0"/>
                        <a:pt x="2844801" y="22225"/>
                        <a:pt x="3414184" y="66675"/>
                      </a:cubicBezTo>
                      <a:cubicBezTo>
                        <a:pt x="3983567" y="111125"/>
                        <a:pt x="4802012" y="99483"/>
                        <a:pt x="5450417" y="327025"/>
                      </a:cubicBezTo>
                      <a:cubicBezTo>
                        <a:pt x="6098822" y="554567"/>
                        <a:pt x="6915150" y="993775"/>
                        <a:pt x="7304617" y="1431925"/>
                      </a:cubicBezTo>
                      <a:cubicBezTo>
                        <a:pt x="7694084" y="1870075"/>
                        <a:pt x="7871884" y="2541058"/>
                        <a:pt x="7787217" y="2955925"/>
                      </a:cubicBezTo>
                      <a:cubicBezTo>
                        <a:pt x="7702550" y="3370792"/>
                        <a:pt x="7103534" y="3889375"/>
                        <a:pt x="6796617" y="3921125"/>
                      </a:cubicBezTo>
                      <a:cubicBezTo>
                        <a:pt x="6489700" y="3952875"/>
                        <a:pt x="6358467" y="3377142"/>
                        <a:pt x="5945717" y="3146425"/>
                      </a:cubicBezTo>
                      <a:cubicBezTo>
                        <a:pt x="5532967" y="2915708"/>
                        <a:pt x="4845050" y="2756958"/>
                        <a:pt x="4320117" y="2536825"/>
                      </a:cubicBezTo>
                      <a:cubicBezTo>
                        <a:pt x="3795184" y="2316692"/>
                        <a:pt x="3115734" y="1990725"/>
                        <a:pt x="2796117" y="1825625"/>
                      </a:cubicBezTo>
                      <a:cubicBezTo>
                        <a:pt x="2476500" y="1660525"/>
                        <a:pt x="2508603" y="1649413"/>
                        <a:pt x="2402417" y="1546225"/>
                      </a:cubicBezTo>
                      <a:cubicBezTo>
                        <a:pt x="2296231" y="1443037"/>
                        <a:pt x="2245783" y="1265767"/>
                        <a:pt x="2159000" y="1206500"/>
                      </a:cubicBezTo>
                      <a:cubicBezTo>
                        <a:pt x="2072217" y="1147233"/>
                        <a:pt x="1985081" y="1163638"/>
                        <a:pt x="1881717" y="1190625"/>
                      </a:cubicBezTo>
                      <a:cubicBezTo>
                        <a:pt x="1778353" y="1217613"/>
                        <a:pt x="1680634" y="1362075"/>
                        <a:pt x="1538817" y="1368425"/>
                      </a:cubicBezTo>
                      <a:cubicBezTo>
                        <a:pt x="1397000" y="1374775"/>
                        <a:pt x="1191684" y="1294342"/>
                        <a:pt x="1030817" y="1228725"/>
                      </a:cubicBezTo>
                      <a:cubicBezTo>
                        <a:pt x="869950" y="1163108"/>
                        <a:pt x="704850" y="1108075"/>
                        <a:pt x="573617" y="974725"/>
                      </a:cubicBezTo>
                      <a:cubicBezTo>
                        <a:pt x="442384" y="841375"/>
                        <a:pt x="0" y="581025"/>
                        <a:pt x="243417" y="428625"/>
                      </a:cubicBezTo>
                      <a:close/>
                    </a:path>
                  </a:pathLst>
                </a:custGeom>
                <a:solidFill>
                  <a:srgbClr val="000090">
                    <a:alpha val="30196"/>
                  </a:srgbClr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0" y="6581001"/>
                  <a:ext cx="304482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200">
                      <a:ea typeface="ＭＳ Ｐゴシック" pitchFamily="34" charset="-128"/>
                    </a:rPr>
                    <a:t>Background schematic courtesy of NASA</a:t>
                  </a:r>
                </a:p>
              </p:txBody>
            </p: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52400" y="3291842"/>
                <a:ext cx="4114800" cy="2198133"/>
                <a:chOff x="152400" y="3886200"/>
                <a:chExt cx="4114800" cy="1831239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152400" y="5410285"/>
                  <a:ext cx="2051050" cy="307000"/>
                </a:xfrm>
                <a:prstGeom prst="rect">
                  <a:avLst/>
                </a:prstGeom>
                <a:solidFill>
                  <a:schemeClr val="bg1">
                    <a:lumMod val="75000"/>
                    <a:alpha val="49000"/>
                  </a:schemeClr>
                </a:solidFill>
                <a:ln w="25400"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rgbClr val="000000"/>
                      </a:solidFill>
                    </a:rPr>
                    <a:t>Low-Level Inflow</a:t>
                  </a:r>
                </a:p>
              </p:txBody>
            </p:sp>
            <p:cxnSp>
              <p:nvCxnSpPr>
                <p:cNvPr id="42" name="Straight Arrow Connector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838200" y="5029200"/>
                  <a:ext cx="609600" cy="38100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Freeform 45"/>
                <p:cNvSpPr>
                  <a:spLocks noChangeArrowheads="1"/>
                </p:cNvSpPr>
                <p:nvPr/>
              </p:nvSpPr>
              <p:spPr bwMode="auto">
                <a:xfrm>
                  <a:off x="2315633" y="4229100"/>
                  <a:ext cx="884767" cy="391583"/>
                </a:xfrm>
                <a:custGeom>
                  <a:avLst/>
                  <a:gdLst>
                    <a:gd name="T0" fmla="*/ 110067 w 884767"/>
                    <a:gd name="T1" fmla="*/ 0 h 391583"/>
                    <a:gd name="T2" fmla="*/ 8467 w 884767"/>
                    <a:gd name="T3" fmla="*/ 215900 h 391583"/>
                    <a:gd name="T4" fmla="*/ 160867 w 884767"/>
                    <a:gd name="T5" fmla="*/ 342900 h 391583"/>
                    <a:gd name="T6" fmla="*/ 478367 w 884767"/>
                    <a:gd name="T7" fmla="*/ 381000 h 391583"/>
                    <a:gd name="T8" fmla="*/ 795867 w 884767"/>
                    <a:gd name="T9" fmla="*/ 279400 h 391583"/>
                    <a:gd name="T10" fmla="*/ 884767 w 884767"/>
                    <a:gd name="T11" fmla="*/ 254000 h 3915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84767"/>
                    <a:gd name="T19" fmla="*/ 0 h 391583"/>
                    <a:gd name="T20" fmla="*/ 884767 w 884767"/>
                    <a:gd name="T21" fmla="*/ 391583 h 3915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84767" h="391583">
                      <a:moveTo>
                        <a:pt x="110067" y="0"/>
                      </a:moveTo>
                      <a:cubicBezTo>
                        <a:pt x="55033" y="79375"/>
                        <a:pt x="0" y="158750"/>
                        <a:pt x="8467" y="215900"/>
                      </a:cubicBezTo>
                      <a:cubicBezTo>
                        <a:pt x="16934" y="273050"/>
                        <a:pt x="82550" y="315383"/>
                        <a:pt x="160867" y="342900"/>
                      </a:cubicBezTo>
                      <a:cubicBezTo>
                        <a:pt x="239184" y="370417"/>
                        <a:pt x="372534" y="391583"/>
                        <a:pt x="478367" y="381000"/>
                      </a:cubicBezTo>
                      <a:cubicBezTo>
                        <a:pt x="584200" y="370417"/>
                        <a:pt x="728134" y="300567"/>
                        <a:pt x="795867" y="279400"/>
                      </a:cubicBezTo>
                      <a:cubicBezTo>
                        <a:pt x="863600" y="258233"/>
                        <a:pt x="884767" y="254000"/>
                        <a:pt x="884767" y="254000"/>
                      </a:cubicBezTo>
                    </a:path>
                  </a:pathLst>
                </a:custGeom>
                <a:noFill/>
                <a:ln w="889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6"/>
                <p:cNvSpPr>
                  <a:spLocks noChangeArrowheads="1"/>
                </p:cNvSpPr>
                <p:nvPr/>
              </p:nvSpPr>
              <p:spPr bwMode="auto">
                <a:xfrm>
                  <a:off x="1293283" y="3886200"/>
                  <a:ext cx="2973917" cy="1430867"/>
                </a:xfrm>
                <a:custGeom>
                  <a:avLst/>
                  <a:gdLst>
                    <a:gd name="T0" fmla="*/ 497417 w 2973917"/>
                    <a:gd name="T1" fmla="*/ 0 h 1430867"/>
                    <a:gd name="T2" fmla="*/ 14817 w 2973917"/>
                    <a:gd name="T3" fmla="*/ 571500 h 1430867"/>
                    <a:gd name="T4" fmla="*/ 408517 w 2973917"/>
                    <a:gd name="T5" fmla="*/ 1206500 h 1430867"/>
                    <a:gd name="T6" fmla="*/ 1576917 w 2973917"/>
                    <a:gd name="T7" fmla="*/ 1397000 h 1430867"/>
                    <a:gd name="T8" fmla="*/ 2973917 w 2973917"/>
                    <a:gd name="T9" fmla="*/ 1003300 h 14308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73917"/>
                    <a:gd name="T16" fmla="*/ 0 h 1430867"/>
                    <a:gd name="T17" fmla="*/ 2973917 w 2973917"/>
                    <a:gd name="T18" fmla="*/ 1430867 h 14308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73917" h="1430867">
                      <a:moveTo>
                        <a:pt x="497417" y="0"/>
                      </a:moveTo>
                      <a:cubicBezTo>
                        <a:pt x="263525" y="185208"/>
                        <a:pt x="29634" y="370417"/>
                        <a:pt x="14817" y="571500"/>
                      </a:cubicBezTo>
                      <a:cubicBezTo>
                        <a:pt x="0" y="772583"/>
                        <a:pt x="148167" y="1068917"/>
                        <a:pt x="408517" y="1206500"/>
                      </a:cubicBezTo>
                      <a:cubicBezTo>
                        <a:pt x="668867" y="1344083"/>
                        <a:pt x="1149350" y="1430867"/>
                        <a:pt x="1576917" y="1397000"/>
                      </a:cubicBezTo>
                      <a:cubicBezTo>
                        <a:pt x="2004484" y="1363133"/>
                        <a:pt x="2973917" y="1003300"/>
                        <a:pt x="2973917" y="1003300"/>
                      </a:cubicBezTo>
                    </a:path>
                  </a:pathLst>
                </a:custGeom>
                <a:noFill/>
                <a:ln w="889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 bwMode="auto">
              <a:xfrm>
                <a:off x="3389313" y="3199364"/>
                <a:ext cx="228600" cy="914659"/>
              </a:xfrm>
              <a:prstGeom prst="ellipse">
                <a:avLst/>
              </a:prstGeom>
              <a:solidFill>
                <a:schemeClr val="bg1">
                  <a:lumMod val="65000"/>
                  <a:alpha val="49000"/>
                </a:schemeClr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1600"/>
              </a:p>
            </p:txBody>
          </p:sp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257414" y="1885951"/>
                <a:ext cx="5533786" cy="4426981"/>
                <a:chOff x="257796" y="2713928"/>
                <a:chExt cx="5533404" cy="3689837"/>
              </a:xfrm>
            </p:grpSpPr>
            <p:grpSp>
              <p:nvGrpSpPr>
                <p:cNvPr id="36" name="Group 29"/>
                <p:cNvGrpSpPr>
                  <a:grpSpLocks/>
                </p:cNvGrpSpPr>
                <p:nvPr/>
              </p:nvGrpSpPr>
              <p:grpSpPr bwMode="auto">
                <a:xfrm>
                  <a:off x="257796" y="3657078"/>
                  <a:ext cx="5533404" cy="2746687"/>
                  <a:chOff x="257796" y="3657078"/>
                  <a:chExt cx="5533404" cy="2746143"/>
                </a:xfrm>
              </p:grpSpPr>
              <p:sp>
                <p:nvSpPr>
                  <p:cNvPr id="38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3399003" y="3657431"/>
                    <a:ext cx="2392197" cy="1727564"/>
                  </a:xfrm>
                  <a:custGeom>
                    <a:avLst/>
                    <a:gdLst>
                      <a:gd name="T0" fmla="*/ 1706410 w 2391833"/>
                      <a:gd name="T1" fmla="*/ 1726858 h 2499894"/>
                      <a:gd name="T2" fmla="*/ 232884 w 2391833"/>
                      <a:gd name="T3" fmla="*/ 1039347 h 2499894"/>
                      <a:gd name="T4" fmla="*/ 359913 w 2391833"/>
                      <a:gd name="T5" fmla="*/ 44788 h 2499894"/>
                      <a:gd name="T6" fmla="*/ 2392362 w 2391833"/>
                      <a:gd name="T7" fmla="*/ 770622 h 24998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91833"/>
                      <a:gd name="T13" fmla="*/ 0 h 2499894"/>
                      <a:gd name="T14" fmla="*/ 2391833 w 2391833"/>
                      <a:gd name="T15" fmla="*/ 2499894 h 24998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91833" h="2499894">
                        <a:moveTo>
                          <a:pt x="1706033" y="2499894"/>
                        </a:moveTo>
                        <a:cubicBezTo>
                          <a:pt x="1081616" y="2278702"/>
                          <a:pt x="457200" y="1910458"/>
                          <a:pt x="232833" y="1504615"/>
                        </a:cubicBezTo>
                        <a:cubicBezTo>
                          <a:pt x="8466" y="1098772"/>
                          <a:pt x="0" y="129674"/>
                          <a:pt x="359833" y="64837"/>
                        </a:cubicBezTo>
                        <a:cubicBezTo>
                          <a:pt x="719666" y="0"/>
                          <a:pt x="2391833" y="1115595"/>
                          <a:pt x="2391833" y="1115595"/>
                        </a:cubicBezTo>
                      </a:path>
                    </a:pathLst>
                  </a:custGeom>
                  <a:noFill/>
                  <a:ln w="88900">
                    <a:solidFill>
                      <a:srgbClr val="0D0D0D"/>
                    </a:solidFill>
                    <a:prstDash val="sysDash"/>
                    <a:round/>
                    <a:headEnd/>
                    <a:tailEnd type="stealth" w="lg" len="lg"/>
                  </a:ln>
                  <a:effectLst>
                    <a:outerShdw blurRad="50800" dist="38100" dir="5819980" algn="tl" rotWithShape="0">
                      <a:srgbClr val="808080">
                        <a:alpha val="42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7557" y="6096808"/>
                    <a:ext cx="4249445" cy="307087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  <a:alpha val="49000"/>
                    </a:schemeClr>
                  </a:solidFill>
                  <a:ln w="31750">
                    <a:solidFill>
                      <a:schemeClr val="tx1"/>
                    </a:solidFill>
                    <a:prstDash val="sysDash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b="1" dirty="0">
                        <a:solidFill>
                          <a:srgbClr val="FF0000"/>
                        </a:solidFill>
                      </a:rPr>
                      <a:t>Secondary Circulation: IN, UP &amp; OUT</a:t>
                    </a:r>
                  </a:p>
                </p:txBody>
              </p:sp>
              <p:cxnSp>
                <p:nvCxnSpPr>
                  <p:cNvPr id="40" name="Straight Arrow Connector 2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276600" y="5257800"/>
                    <a:ext cx="1143000" cy="83820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sysDash"/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7" name="Freeform 36"/>
                <p:cNvSpPr>
                  <a:spLocks noChangeArrowheads="1"/>
                </p:cNvSpPr>
                <p:nvPr/>
              </p:nvSpPr>
              <p:spPr bwMode="auto">
                <a:xfrm rot="13140142" flipV="1">
                  <a:off x="267081" y="2713936"/>
                  <a:ext cx="2281081" cy="1241194"/>
                </a:xfrm>
                <a:custGeom>
                  <a:avLst/>
                  <a:gdLst>
                    <a:gd name="T0" fmla="*/ 1626650 w 2391833"/>
                    <a:gd name="T1" fmla="*/ 1241424 h 2499894"/>
                    <a:gd name="T2" fmla="*/ 221999 w 2391833"/>
                    <a:gd name="T3" fmla="*/ 747178 h 2499894"/>
                    <a:gd name="T4" fmla="*/ 343090 w 2391833"/>
                    <a:gd name="T5" fmla="*/ 32197 h 2499894"/>
                    <a:gd name="T6" fmla="*/ 2280539 w 2391833"/>
                    <a:gd name="T7" fmla="*/ 553994 h 24998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91833"/>
                    <a:gd name="T13" fmla="*/ 0 h 2499894"/>
                    <a:gd name="T14" fmla="*/ 2391833 w 2391833"/>
                    <a:gd name="T15" fmla="*/ 2499894 h 24998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91833" h="2499894">
                      <a:moveTo>
                        <a:pt x="1706033" y="2499894"/>
                      </a:moveTo>
                      <a:cubicBezTo>
                        <a:pt x="1081616" y="2278702"/>
                        <a:pt x="457200" y="1910458"/>
                        <a:pt x="232833" y="1504615"/>
                      </a:cubicBezTo>
                      <a:cubicBezTo>
                        <a:pt x="8466" y="1098772"/>
                        <a:pt x="0" y="129674"/>
                        <a:pt x="359833" y="64837"/>
                      </a:cubicBezTo>
                      <a:cubicBezTo>
                        <a:pt x="719666" y="0"/>
                        <a:pt x="2391833" y="1115595"/>
                        <a:pt x="2391833" y="1115595"/>
                      </a:cubicBezTo>
                    </a:path>
                  </a:pathLst>
                </a:custGeom>
                <a:noFill/>
                <a:ln w="88900">
                  <a:solidFill>
                    <a:srgbClr val="0D0D0D"/>
                  </a:solidFill>
                  <a:prstDash val="sysDash"/>
                  <a:round/>
                  <a:headEnd/>
                  <a:tailEnd type="stealth" w="lg" len="lg"/>
                </a:ln>
                <a:effectLst>
                  <a:outerShdw blurRad="50800" dist="38100" dir="5819980" algn="tl" rotWithShape="0">
                    <a:srgbClr val="808080">
                      <a:alpha val="42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</p:grpSp>
          <p:grpSp>
            <p:nvGrpSpPr>
              <p:cNvPr id="21" name="Group 45"/>
              <p:cNvGrpSpPr>
                <a:grpSpLocks/>
              </p:cNvGrpSpPr>
              <p:nvPr/>
            </p:nvGrpSpPr>
            <p:grpSpPr bwMode="auto">
              <a:xfrm>
                <a:off x="6601452" y="2041926"/>
                <a:ext cx="1204913" cy="2108687"/>
                <a:chOff x="6553200" y="2667000"/>
                <a:chExt cx="1433513" cy="2425347"/>
              </a:xfrm>
            </p:grpSpPr>
            <p:pic>
              <p:nvPicPr>
                <p:cNvPr id="32" name="Picture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53200" y="2667000"/>
                  <a:ext cx="1279525" cy="633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Isosceles Triangle 32"/>
                <p:cNvSpPr/>
                <p:nvPr/>
              </p:nvSpPr>
              <p:spPr bwMode="auto">
                <a:xfrm>
                  <a:off x="7094507" y="3139688"/>
                  <a:ext cx="152983" cy="1571498"/>
                </a:xfrm>
                <a:prstGeom prst="triangle">
                  <a:avLst/>
                </a:prstGeom>
                <a:solidFill>
                  <a:schemeClr val="accent1">
                    <a:lumMod val="9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pic>
              <p:nvPicPr>
                <p:cNvPr id="34" name="Picture 2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9050" y="4465376"/>
                  <a:ext cx="347663" cy="6269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Freeform 21"/>
                <p:cNvSpPr>
                  <a:spLocks/>
                </p:cNvSpPr>
                <p:nvPr/>
              </p:nvSpPr>
              <p:spPr bwMode="auto">
                <a:xfrm>
                  <a:off x="7475538" y="3084452"/>
                  <a:ext cx="315912" cy="1414256"/>
                </a:xfrm>
                <a:custGeom>
                  <a:avLst/>
                  <a:gdLst>
                    <a:gd name="T0" fmla="*/ 0 w 315045"/>
                    <a:gd name="T1" fmla="*/ 0 h 1413863"/>
                    <a:gd name="T2" fmla="*/ 200736 w 315045"/>
                    <a:gd name="T3" fmla="*/ 378858 h 1413863"/>
                    <a:gd name="T4" fmla="*/ 297089 w 315045"/>
                    <a:gd name="T5" fmla="*/ 1012862 h 1413863"/>
                    <a:gd name="T6" fmla="*/ 329207 w 315045"/>
                    <a:gd name="T7" fmla="*/ 1422649 h 14138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5045"/>
                    <a:gd name="T13" fmla="*/ 0 h 1413863"/>
                    <a:gd name="T14" fmla="*/ 315045 w 315045"/>
                    <a:gd name="T15" fmla="*/ 1413863 h 14138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5045" h="1413863">
                      <a:moveTo>
                        <a:pt x="0" y="0"/>
                      </a:moveTo>
                      <a:cubicBezTo>
                        <a:pt x="33938" y="81323"/>
                        <a:pt x="113980" y="201066"/>
                        <a:pt x="192101" y="376518"/>
                      </a:cubicBezTo>
                      <a:cubicBezTo>
                        <a:pt x="270222" y="551970"/>
                        <a:pt x="263818" y="833718"/>
                        <a:pt x="284309" y="1006609"/>
                      </a:cubicBezTo>
                      <a:cubicBezTo>
                        <a:pt x="304800" y="1179500"/>
                        <a:pt x="295835" y="1351110"/>
                        <a:pt x="315045" y="1413863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52"/>
              <p:cNvGrpSpPr>
                <a:grpSpLocks/>
              </p:cNvGrpSpPr>
              <p:nvPr/>
            </p:nvGrpSpPr>
            <p:grpSpPr bwMode="auto">
              <a:xfrm flipH="1">
                <a:off x="144462" y="3352628"/>
                <a:ext cx="2059547" cy="1420814"/>
                <a:chOff x="2737982" y="4593668"/>
                <a:chExt cx="2059547" cy="1420814"/>
              </a:xfrm>
            </p:grpSpPr>
            <p:pic>
              <p:nvPicPr>
                <p:cNvPr id="27" name="Picture 4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9916" y="4593668"/>
                  <a:ext cx="1217613" cy="488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Isosceles Triangle 27"/>
                <p:cNvSpPr/>
                <p:nvPr/>
              </p:nvSpPr>
              <p:spPr bwMode="auto">
                <a:xfrm>
                  <a:off x="3951391" y="4999783"/>
                  <a:ext cx="152400" cy="737018"/>
                </a:xfrm>
                <a:prstGeom prst="triangle">
                  <a:avLst/>
                </a:prstGeom>
                <a:solidFill>
                  <a:schemeClr val="accent1">
                    <a:lumMod val="9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 bwMode="auto">
                <a:xfrm rot="10800000" flipV="1">
                  <a:off x="3265591" y="4619064"/>
                  <a:ext cx="153988" cy="735768"/>
                </a:xfrm>
                <a:prstGeom prst="triangle">
                  <a:avLst/>
                </a:prstGeom>
                <a:solidFill>
                  <a:schemeClr val="accent1">
                    <a:lumMod val="9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5400000"/>
                  </a:camera>
                  <a:lightRig rig="threePt" dir="t"/>
                </a:scene3d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30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2738541" y="4699307"/>
                  <a:ext cx="681037" cy="277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1200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Black" pitchFamily="34" charset="0"/>
                    </a:rPr>
                    <a:t>Radar</a:t>
                  </a:r>
                </a:p>
              </p:txBody>
            </p:sp>
            <p:sp>
              <p:nvSpPr>
                <p:cNvPr id="3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621191" y="5706565"/>
                  <a:ext cx="744537" cy="308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1400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 Black" pitchFamily="34" charset="0"/>
                    </a:rPr>
                    <a:t>SFMR</a:t>
                  </a:r>
                </a:p>
              </p:txBody>
            </p:sp>
          </p:grpSp>
          <p:sp>
            <p:nvSpPr>
              <p:cNvPr id="23" name="TextBox 15"/>
              <p:cNvSpPr txBox="1">
                <a:spLocks noChangeArrowheads="1"/>
              </p:cNvSpPr>
              <p:nvPr/>
            </p:nvSpPr>
            <p:spPr bwMode="auto">
              <a:xfrm>
                <a:off x="6425082" y="3678596"/>
                <a:ext cx="87716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CPL</a:t>
                </a:r>
              </a:p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HIRAD</a:t>
                </a:r>
              </a:p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HIWRAP</a:t>
                </a:r>
              </a:p>
            </p:txBody>
          </p:sp>
          <p:sp>
            <p:nvSpPr>
              <p:cNvPr id="24" name="TextBox 16"/>
              <p:cNvSpPr txBox="1">
                <a:spLocks noChangeArrowheads="1"/>
              </p:cNvSpPr>
              <p:nvPr/>
            </p:nvSpPr>
            <p:spPr bwMode="auto">
              <a:xfrm>
                <a:off x="7057798" y="4150613"/>
                <a:ext cx="108645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GPS</a:t>
                </a:r>
              </a:p>
              <a:p>
                <a:pPr algn="ctr" eaLnBrk="1" hangingPunct="1"/>
                <a:r>
                  <a:rPr lang="en-US" sz="1200">
                    <a:latin typeface="Arial Black" pitchFamily="34" charset="0"/>
                  </a:rPr>
                  <a:t>Dropsonde</a:t>
                </a:r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 rot="1583961">
                <a:off x="3760082" y="3125831"/>
                <a:ext cx="1835150" cy="548640"/>
              </a:xfrm>
              <a:prstGeom prst="ellipse">
                <a:avLst/>
              </a:prstGeom>
              <a:noFill/>
              <a:ln w="508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513" y="4629937"/>
                <a:ext cx="704850" cy="4629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Black" pitchFamily="34" charset="0"/>
                  </a:rPr>
                  <a:t>GPS</a:t>
                </a:r>
              </a:p>
              <a:p>
                <a:pPr algn="ctr">
                  <a:defRPr/>
                </a:pPr>
                <a:r>
                  <a:rPr lang="en-US" sz="1200" b="1" dirty="0" err="1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 Black" pitchFamily="34" charset="0"/>
                  </a:rPr>
                  <a:t>Sonde</a:t>
                </a:r>
                <a:endParaRPr lang="en-US" sz="12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Black" pitchFamily="34" charset="0"/>
                </a:endParaRPr>
              </a:p>
            </p:txBody>
          </p:sp>
        </p:grpSp>
        <p:cxnSp>
          <p:nvCxnSpPr>
            <p:cNvPr id="10" name="Straight Connector 7"/>
            <p:cNvCxnSpPr>
              <a:cxnSpLocks noChangeShapeType="1"/>
            </p:cNvCxnSpPr>
            <p:nvPr/>
          </p:nvCxnSpPr>
          <p:spPr bwMode="auto">
            <a:xfrm>
              <a:off x="0" y="1066524"/>
              <a:ext cx="9144000" cy="1588"/>
            </a:xfrm>
            <a:prstGeom prst="line">
              <a:avLst/>
            </a:prstGeom>
            <a:noFill/>
            <a:ln w="25400" algn="ctr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75793" y="4224865"/>
              <a:ext cx="224321" cy="798557"/>
              <a:chOff x="275793" y="3745908"/>
              <a:chExt cx="224321" cy="915039"/>
            </a:xfrm>
          </p:grpSpPr>
          <p:pic>
            <p:nvPicPr>
              <p:cNvPr id="15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93" y="4270384"/>
                <a:ext cx="209372" cy="390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 flipH="1">
                <a:off x="367347" y="3745908"/>
                <a:ext cx="132767" cy="527289"/>
              </a:xfrm>
              <a:custGeom>
                <a:avLst/>
                <a:gdLst>
                  <a:gd name="T0" fmla="*/ 0 w 315045"/>
                  <a:gd name="T1" fmla="*/ 0 h 1413863"/>
                  <a:gd name="T2" fmla="*/ 6262 w 315045"/>
                  <a:gd name="T3" fmla="*/ 7321 h 1413863"/>
                  <a:gd name="T4" fmla="*/ 9268 w 315045"/>
                  <a:gd name="T5" fmla="*/ 19572 h 1413863"/>
                  <a:gd name="T6" fmla="*/ 10270 w 315045"/>
                  <a:gd name="T7" fmla="*/ 27490 h 14138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5045"/>
                  <a:gd name="T13" fmla="*/ 0 h 1413863"/>
                  <a:gd name="T14" fmla="*/ 315045 w 315045"/>
                  <a:gd name="T15" fmla="*/ 1413863 h 14138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5045" h="1413863">
                    <a:moveTo>
                      <a:pt x="0" y="0"/>
                    </a:moveTo>
                    <a:cubicBezTo>
                      <a:pt x="33938" y="81323"/>
                      <a:pt x="113980" y="201066"/>
                      <a:pt x="192101" y="376518"/>
                    </a:cubicBezTo>
                    <a:cubicBezTo>
                      <a:pt x="270222" y="551970"/>
                      <a:pt x="263818" y="833718"/>
                      <a:pt x="284309" y="1006609"/>
                    </a:cubicBezTo>
                    <a:cubicBezTo>
                      <a:pt x="304800" y="1179500"/>
                      <a:pt x="295835" y="1351110"/>
                      <a:pt x="315045" y="1413863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 bwMode="auto">
            <a:xfrm>
              <a:off x="3891462" y="2368550"/>
              <a:ext cx="2577116" cy="337887"/>
            </a:xfrm>
            <a:prstGeom prst="rect">
              <a:avLst/>
            </a:prstGeom>
            <a:solidFill>
              <a:schemeClr val="bg1">
                <a:lumMod val="75000"/>
                <a:alpha val="49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Upper-Level Outflow</a:t>
              </a: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619759" y="1138364"/>
              <a:ext cx="8107205" cy="54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Calibri" pitchFamily="34" charset="0"/>
                </a:rPr>
                <a:t>Strategy:   </a:t>
              </a:r>
              <a:r>
                <a:rPr lang="en-US" sz="1800" b="1" dirty="0" smtClean="0">
                  <a:latin typeface="Calibri" pitchFamily="34" charset="0"/>
                </a:rPr>
                <a:t>1) WC-130J </a:t>
              </a:r>
              <a:r>
                <a:rPr lang="en-US" sz="1800" b="1" dirty="0">
                  <a:latin typeface="Calibri" pitchFamily="34" charset="0"/>
                </a:rPr>
                <a:t>to monitor the TC intensity and </a:t>
              </a:r>
              <a:r>
                <a:rPr lang="en-US" sz="1800" b="1" dirty="0" smtClean="0">
                  <a:latin typeface="Calibri" pitchFamily="34" charset="0"/>
                </a:rPr>
                <a:t>boundary layer structure</a:t>
              </a:r>
              <a:endParaRPr lang="en-US" sz="1800" b="1" dirty="0">
                <a:latin typeface="Calibri" pitchFamily="34" charset="0"/>
              </a:endParaRPr>
            </a:p>
            <a:p>
              <a:pPr eaLnBrk="1" hangingPunct="1"/>
              <a:r>
                <a:rPr lang="en-US" sz="1800" b="1" dirty="0">
                  <a:latin typeface="Calibri" pitchFamily="34" charset="0"/>
                </a:rPr>
                <a:t>	</a:t>
              </a:r>
              <a:r>
                <a:rPr lang="en-US" sz="1800" b="1" dirty="0" smtClean="0">
                  <a:latin typeface="Calibri" pitchFamily="34" charset="0"/>
                </a:rPr>
                <a:t>  2) 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 pitchFamily="34" charset="0"/>
                </a:rPr>
                <a:t>Global </a:t>
              </a:r>
              <a:r>
                <a:rPr lang="en-US" sz="1800" b="1" dirty="0">
                  <a:solidFill>
                    <a:srgbClr val="000000"/>
                  </a:solidFill>
                  <a:latin typeface="Calibri" pitchFamily="34" charset="0"/>
                </a:rPr>
                <a:t>Hawks to observe the outflow and environment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 rot="1461737">
              <a:off x="3506788" y="4891088"/>
              <a:ext cx="1562100" cy="382587"/>
            </a:xfrm>
            <a:prstGeom prst="ellipse">
              <a:avLst/>
            </a:prstGeom>
            <a:solidFill>
              <a:schemeClr val="bg1">
                <a:lumMod val="50000"/>
                <a:alpha val="65000"/>
              </a:schemeClr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45301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075238" y="1484313"/>
            <a:ext cx="345281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1400" b="1">
              <a:latin typeface="Calibri" pitchFamily="34" charset="0"/>
            </a:endParaRPr>
          </a:p>
        </p:txBody>
      </p:sp>
      <p:grpSp>
        <p:nvGrpSpPr>
          <p:cNvPr id="19462" name="Group 11"/>
          <p:cNvGrpSpPr>
            <a:grpSpLocks/>
          </p:cNvGrpSpPr>
          <p:nvPr/>
        </p:nvGrpSpPr>
        <p:grpSpPr bwMode="auto">
          <a:xfrm>
            <a:off x="169750" y="1083552"/>
            <a:ext cx="8861425" cy="4965700"/>
            <a:chOff x="225866" y="1687111"/>
            <a:chExt cx="8860937" cy="5000348"/>
          </a:xfrm>
        </p:grpSpPr>
        <p:sp>
          <p:nvSpPr>
            <p:cNvPr id="19464" name="Rectangle 2"/>
            <p:cNvSpPr>
              <a:spLocks noChangeArrowheads="1"/>
            </p:cNvSpPr>
            <p:nvPr/>
          </p:nvSpPr>
          <p:spPr bwMode="auto">
            <a:xfrm>
              <a:off x="306531" y="1807484"/>
              <a:ext cx="8762893" cy="4647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600" b="1"/>
            </a:p>
          </p:txBody>
        </p:sp>
        <p:sp>
          <p:nvSpPr>
            <p:cNvPr id="19465" name="AutoShape 4"/>
            <p:cNvSpPr>
              <a:spLocks noChangeArrowheads="1"/>
            </p:cNvSpPr>
            <p:nvPr/>
          </p:nvSpPr>
          <p:spPr bwMode="auto">
            <a:xfrm>
              <a:off x="2343189" y="5666052"/>
              <a:ext cx="4853017" cy="152382"/>
            </a:xfrm>
            <a:prstGeom prst="leftArrow">
              <a:avLst>
                <a:gd name="adj1" fmla="val 50000"/>
                <a:gd name="adj2" fmla="val 51236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 flipV="1">
              <a:off x="1152321" y="2237471"/>
              <a:ext cx="0" cy="3657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8"/>
            <p:cNvSpPr>
              <a:spLocks noChangeShapeType="1"/>
            </p:cNvSpPr>
            <p:nvPr/>
          </p:nvSpPr>
          <p:spPr bwMode="auto">
            <a:xfrm flipV="1">
              <a:off x="999923" y="2237471"/>
              <a:ext cx="152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9"/>
            <p:cNvSpPr>
              <a:spLocks noChangeShapeType="1"/>
            </p:cNvSpPr>
            <p:nvPr/>
          </p:nvSpPr>
          <p:spPr bwMode="auto">
            <a:xfrm flipV="1">
              <a:off x="999923" y="3456523"/>
              <a:ext cx="152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 flipV="1">
              <a:off x="999923" y="4675573"/>
              <a:ext cx="1523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>
              <a:off x="535128" y="1932709"/>
              <a:ext cx="488944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15</a:t>
              </a:r>
            </a:p>
          </p:txBody>
        </p:sp>
        <p:sp>
          <p:nvSpPr>
            <p:cNvPr id="19471" name="Text Box 12"/>
            <p:cNvSpPr txBox="1">
              <a:spLocks noChangeArrowheads="1"/>
            </p:cNvSpPr>
            <p:nvPr/>
          </p:nvSpPr>
          <p:spPr bwMode="auto">
            <a:xfrm>
              <a:off x="535128" y="3227950"/>
              <a:ext cx="488944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10</a:t>
              </a:r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535128" y="4447001"/>
              <a:ext cx="336546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19473" name="Text Box 14"/>
            <p:cNvSpPr txBox="1">
              <a:spLocks noChangeArrowheads="1"/>
            </p:cNvSpPr>
            <p:nvPr/>
          </p:nvSpPr>
          <p:spPr bwMode="auto">
            <a:xfrm>
              <a:off x="992323" y="5894625"/>
              <a:ext cx="336546" cy="4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744469">
              <a:off x="976058" y="4584592"/>
              <a:ext cx="1780125" cy="165492"/>
            </a:xfrm>
            <a:prstGeom prst="leftArrow">
              <a:avLst>
                <a:gd name="adj1" fmla="val 50000"/>
                <a:gd name="adj2" fmla="val 18848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5" name="AutoShape 18"/>
            <p:cNvSpPr>
              <a:spLocks noChangeArrowheads="1"/>
            </p:cNvSpPr>
            <p:nvPr/>
          </p:nvSpPr>
          <p:spPr bwMode="auto">
            <a:xfrm rot="10800000">
              <a:off x="3278296" y="2847787"/>
              <a:ext cx="2285972" cy="151589"/>
            </a:xfrm>
            <a:prstGeom prst="leftArrow">
              <a:avLst>
                <a:gd name="adj1" fmla="val 50000"/>
                <a:gd name="adj2" fmla="val 18850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6" name="AutoShape 19"/>
            <p:cNvSpPr>
              <a:spLocks noChangeArrowheads="1"/>
            </p:cNvSpPr>
            <p:nvPr/>
          </p:nvSpPr>
          <p:spPr bwMode="auto">
            <a:xfrm rot="-5400000">
              <a:off x="1076728" y="3574113"/>
              <a:ext cx="609525" cy="126998"/>
            </a:xfrm>
            <a:prstGeom prst="leftArrow">
              <a:avLst>
                <a:gd name="adj1" fmla="val 50000"/>
                <a:gd name="adj2" fmla="val 3999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7" name="AutoShape 20"/>
            <p:cNvSpPr>
              <a:spLocks noChangeArrowheads="1"/>
            </p:cNvSpPr>
            <p:nvPr/>
          </p:nvSpPr>
          <p:spPr bwMode="auto">
            <a:xfrm rot="-859988">
              <a:off x="1372616" y="2451172"/>
              <a:ext cx="480865" cy="162548"/>
            </a:xfrm>
            <a:prstGeom prst="leftArrow">
              <a:avLst>
                <a:gd name="adj1" fmla="val 50000"/>
                <a:gd name="adj2" fmla="val 4720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sp>
          <p:nvSpPr>
            <p:cNvPr id="19478" name="Text Box 21"/>
            <p:cNvSpPr txBox="1">
              <a:spLocks noChangeArrowheads="1"/>
            </p:cNvSpPr>
            <p:nvPr/>
          </p:nvSpPr>
          <p:spPr bwMode="auto">
            <a:xfrm>
              <a:off x="3718827" y="6225850"/>
              <a:ext cx="2029698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9900"/>
                  </a:solidFill>
                  <a:ea typeface="ＭＳ Ｐゴシック" pitchFamily="34" charset="-128"/>
                </a:rPr>
                <a:t>radius   (nm)</a:t>
              </a:r>
            </a:p>
          </p:txBody>
        </p:sp>
        <p:sp>
          <p:nvSpPr>
            <p:cNvPr id="19479" name="Text Box 22"/>
            <p:cNvSpPr txBox="1">
              <a:spLocks noChangeArrowheads="1"/>
            </p:cNvSpPr>
            <p:nvPr/>
          </p:nvSpPr>
          <p:spPr bwMode="auto">
            <a:xfrm rot="-5400000">
              <a:off x="-481908" y="3810902"/>
              <a:ext cx="1877207" cy="46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9900"/>
                  </a:solidFill>
                  <a:ea typeface="ＭＳ Ｐゴシック" pitchFamily="34" charset="-128"/>
                </a:rPr>
                <a:t>Height (km)</a:t>
              </a:r>
            </a:p>
          </p:txBody>
        </p:sp>
        <p:sp>
          <p:nvSpPr>
            <p:cNvPr id="19480" name="Line 23"/>
            <p:cNvSpPr>
              <a:spLocks noChangeShapeType="1"/>
            </p:cNvSpPr>
            <p:nvPr/>
          </p:nvSpPr>
          <p:spPr bwMode="auto">
            <a:xfrm>
              <a:off x="3057297" y="5589862"/>
              <a:ext cx="53339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TextBox 2"/>
            <p:cNvSpPr txBox="1">
              <a:spLocks noChangeArrowheads="1"/>
            </p:cNvSpPr>
            <p:nvPr/>
          </p:nvSpPr>
          <p:spPr bwMode="auto">
            <a:xfrm>
              <a:off x="3842212" y="2923581"/>
              <a:ext cx="1043863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ea typeface="ＭＳ Ｐゴシック" pitchFamily="34" charset="-128"/>
                </a:rPr>
                <a:t>Outflow</a:t>
              </a:r>
            </a:p>
          </p:txBody>
        </p:sp>
        <p:sp>
          <p:nvSpPr>
            <p:cNvPr id="19482" name="Line 7"/>
            <p:cNvSpPr>
              <a:spLocks noChangeShapeType="1"/>
            </p:cNvSpPr>
            <p:nvPr/>
          </p:nvSpPr>
          <p:spPr bwMode="auto">
            <a:xfrm flipV="1">
              <a:off x="1152321" y="5894625"/>
              <a:ext cx="73913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5"/>
            <p:cNvSpPr txBox="1">
              <a:spLocks noChangeArrowheads="1"/>
            </p:cNvSpPr>
            <p:nvPr/>
          </p:nvSpPr>
          <p:spPr bwMode="auto">
            <a:xfrm>
              <a:off x="4565404" y="5966350"/>
              <a:ext cx="699221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300</a:t>
              </a:r>
            </a:p>
          </p:txBody>
        </p:sp>
        <p:sp>
          <p:nvSpPr>
            <p:cNvPr id="19484" name="Text Box 16"/>
            <p:cNvSpPr txBox="1">
              <a:spLocks noChangeArrowheads="1"/>
            </p:cNvSpPr>
            <p:nvPr/>
          </p:nvSpPr>
          <p:spPr bwMode="auto">
            <a:xfrm>
              <a:off x="8086436" y="5970815"/>
              <a:ext cx="699221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600</a:t>
              </a:r>
            </a:p>
          </p:txBody>
        </p:sp>
        <p:sp>
          <p:nvSpPr>
            <p:cNvPr id="19485" name="Line 10"/>
            <p:cNvSpPr>
              <a:spLocks noChangeShapeType="1"/>
            </p:cNvSpPr>
            <p:nvPr/>
          </p:nvSpPr>
          <p:spPr bwMode="auto">
            <a:xfrm rot="16200000" flipV="1">
              <a:off x="4733685" y="5977604"/>
              <a:ext cx="152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0"/>
            <p:cNvSpPr>
              <a:spLocks noChangeShapeType="1"/>
            </p:cNvSpPr>
            <p:nvPr/>
          </p:nvSpPr>
          <p:spPr bwMode="auto">
            <a:xfrm rot="16200000" flipV="1">
              <a:off x="8368005" y="5987656"/>
              <a:ext cx="152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0"/>
            <p:cNvSpPr>
              <a:spLocks noChangeShapeType="1"/>
            </p:cNvSpPr>
            <p:nvPr/>
          </p:nvSpPr>
          <p:spPr bwMode="auto">
            <a:xfrm rot="16200000" flipV="1">
              <a:off x="2447713" y="5987657"/>
              <a:ext cx="152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TextBox 5"/>
            <p:cNvSpPr txBox="1">
              <a:spLocks noChangeArrowheads="1"/>
            </p:cNvSpPr>
            <p:nvPr/>
          </p:nvSpPr>
          <p:spPr bwMode="auto">
            <a:xfrm>
              <a:off x="2276062" y="6007777"/>
              <a:ext cx="818085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3333CC"/>
                  </a:solidFill>
                  <a:ea typeface="ＭＳ Ｐゴシック" pitchFamily="34" charset="-128"/>
                </a:rPr>
                <a:t>100</a:t>
              </a:r>
              <a:endParaRPr lang="en-US" sz="2400" b="1">
                <a:ea typeface="ＭＳ Ｐゴシック" pitchFamily="34" charset="-128"/>
              </a:endParaRPr>
            </a:p>
          </p:txBody>
        </p:sp>
        <p:sp>
          <p:nvSpPr>
            <p:cNvPr id="19489" name="Freeform 10"/>
            <p:cNvSpPr>
              <a:spLocks/>
            </p:cNvSpPr>
            <p:nvPr/>
          </p:nvSpPr>
          <p:spPr bwMode="auto">
            <a:xfrm>
              <a:off x="1376391" y="1868587"/>
              <a:ext cx="6681376" cy="3829148"/>
            </a:xfrm>
            <a:custGeom>
              <a:avLst/>
              <a:gdLst>
                <a:gd name="T0" fmla="*/ 54315 w 6681458"/>
                <a:gd name="T1" fmla="*/ 3655984 h 3829616"/>
                <a:gd name="T2" fmla="*/ 81475 w 6681458"/>
                <a:gd name="T3" fmla="*/ 3321154 h 3829616"/>
                <a:gd name="T4" fmla="*/ 135790 w 6681458"/>
                <a:gd name="T5" fmla="*/ 2895829 h 3829616"/>
                <a:gd name="T6" fmla="*/ 153897 w 6681458"/>
                <a:gd name="T7" fmla="*/ 2515751 h 3829616"/>
                <a:gd name="T8" fmla="*/ 126737 w 6681458"/>
                <a:gd name="T9" fmla="*/ 2090426 h 3829616"/>
                <a:gd name="T10" fmla="*/ 181058 w 6681458"/>
                <a:gd name="T11" fmla="*/ 1755595 h 3829616"/>
                <a:gd name="T12" fmla="*/ 226319 w 6681458"/>
                <a:gd name="T13" fmla="*/ 1348371 h 3829616"/>
                <a:gd name="T14" fmla="*/ 307794 w 6681458"/>
                <a:gd name="T15" fmla="*/ 1122134 h 3829616"/>
                <a:gd name="T16" fmla="*/ 398323 w 6681458"/>
                <a:gd name="T17" fmla="*/ 959246 h 3829616"/>
                <a:gd name="T18" fmla="*/ 497905 w 6681458"/>
                <a:gd name="T19" fmla="*/ 515820 h 3829616"/>
                <a:gd name="T20" fmla="*/ 579380 w 6681458"/>
                <a:gd name="T21" fmla="*/ 298632 h 3829616"/>
                <a:gd name="T22" fmla="*/ 688016 w 6681458"/>
                <a:gd name="T23" fmla="*/ 190039 h 3829616"/>
                <a:gd name="T24" fmla="*/ 977703 w 6681458"/>
                <a:gd name="T25" fmla="*/ 36200 h 3829616"/>
                <a:gd name="T26" fmla="*/ 1131599 w 6681458"/>
                <a:gd name="T27" fmla="*/ 117645 h 3829616"/>
                <a:gd name="T28" fmla="*/ 1267389 w 6681458"/>
                <a:gd name="T29" fmla="*/ 298632 h 3829616"/>
                <a:gd name="T30" fmla="*/ 1511815 w 6681458"/>
                <a:gd name="T31" fmla="*/ 479620 h 3829616"/>
                <a:gd name="T32" fmla="*/ 1873930 w 6681458"/>
                <a:gd name="T33" fmla="*/ 606314 h 3829616"/>
                <a:gd name="T34" fmla="*/ 2281306 w 6681458"/>
                <a:gd name="T35" fmla="*/ 678710 h 3829616"/>
                <a:gd name="T36" fmla="*/ 2742996 w 6681458"/>
                <a:gd name="T37" fmla="*/ 696809 h 3829616"/>
                <a:gd name="T38" fmla="*/ 3403851 w 6681458"/>
                <a:gd name="T39" fmla="*/ 787306 h 3829616"/>
                <a:gd name="T40" fmla="*/ 4263870 w 6681458"/>
                <a:gd name="T41" fmla="*/ 778254 h 3829616"/>
                <a:gd name="T42" fmla="*/ 4499243 w 6681458"/>
                <a:gd name="T43" fmla="*/ 805405 h 3829616"/>
                <a:gd name="T44" fmla="*/ 4843250 w 6681458"/>
                <a:gd name="T45" fmla="*/ 751106 h 3829616"/>
                <a:gd name="T46" fmla="*/ 5359256 w 6681458"/>
                <a:gd name="T47" fmla="*/ 814450 h 3829616"/>
                <a:gd name="T48" fmla="*/ 5558420 w 6681458"/>
                <a:gd name="T49" fmla="*/ 895896 h 3829616"/>
                <a:gd name="T50" fmla="*/ 5784739 w 6681458"/>
                <a:gd name="T51" fmla="*/ 850650 h 3829616"/>
                <a:gd name="T52" fmla="*/ 6002004 w 6681458"/>
                <a:gd name="T53" fmla="*/ 968295 h 3829616"/>
                <a:gd name="T54" fmla="*/ 6355065 w 6681458"/>
                <a:gd name="T55" fmla="*/ 968295 h 3829616"/>
                <a:gd name="T56" fmla="*/ 6680966 w 6681458"/>
                <a:gd name="T57" fmla="*/ 1122134 h 3829616"/>
                <a:gd name="T58" fmla="*/ 6391279 w 6681458"/>
                <a:gd name="T59" fmla="*/ 1257876 h 3829616"/>
                <a:gd name="T60" fmla="*/ 6155901 w 6681458"/>
                <a:gd name="T61" fmla="*/ 1339319 h 3829616"/>
                <a:gd name="T62" fmla="*/ 5965796 w 6681458"/>
                <a:gd name="T63" fmla="*/ 1411715 h 3829616"/>
                <a:gd name="T64" fmla="*/ 5703263 w 6681458"/>
                <a:gd name="T65" fmla="*/ 1312175 h 3829616"/>
                <a:gd name="T66" fmla="*/ 5350202 w 6681458"/>
                <a:gd name="T67" fmla="*/ 1357420 h 3829616"/>
                <a:gd name="T68" fmla="*/ 4870405 w 6681458"/>
                <a:gd name="T69" fmla="*/ 1429816 h 3829616"/>
                <a:gd name="T70" fmla="*/ 4625979 w 6681458"/>
                <a:gd name="T71" fmla="*/ 1402669 h 3829616"/>
                <a:gd name="T72" fmla="*/ 4200496 w 6681458"/>
                <a:gd name="T73" fmla="*/ 1484115 h 3829616"/>
                <a:gd name="T74" fmla="*/ 3729752 w 6681458"/>
                <a:gd name="T75" fmla="*/ 1420764 h 3829616"/>
                <a:gd name="T76" fmla="*/ 3431012 w 6681458"/>
                <a:gd name="T77" fmla="*/ 1420764 h 3829616"/>
                <a:gd name="T78" fmla="*/ 3168479 w 6681458"/>
                <a:gd name="T79" fmla="*/ 1484115 h 3829616"/>
                <a:gd name="T80" fmla="*/ 2851632 w 6681458"/>
                <a:gd name="T81" fmla="*/ 1502210 h 3829616"/>
                <a:gd name="T82" fmla="*/ 2652468 w 6681458"/>
                <a:gd name="T83" fmla="*/ 1592704 h 3829616"/>
                <a:gd name="T84" fmla="*/ 2254145 w 6681458"/>
                <a:gd name="T85" fmla="*/ 1547459 h 3829616"/>
                <a:gd name="T86" fmla="*/ 1665718 w 6681458"/>
                <a:gd name="T87" fmla="*/ 1493161 h 3829616"/>
                <a:gd name="T88" fmla="*/ 1439393 w 6681458"/>
                <a:gd name="T89" fmla="*/ 1601756 h 3829616"/>
                <a:gd name="T90" fmla="*/ 1131599 w 6681458"/>
                <a:gd name="T91" fmla="*/ 1538409 h 3829616"/>
                <a:gd name="T92" fmla="*/ 751384 w 6681458"/>
                <a:gd name="T93" fmla="*/ 1619855 h 3829616"/>
                <a:gd name="T94" fmla="*/ 678962 w 6681458"/>
                <a:gd name="T95" fmla="*/ 1900390 h 3829616"/>
                <a:gd name="T96" fmla="*/ 733277 w 6681458"/>
                <a:gd name="T97" fmla="*/ 2280466 h 3829616"/>
                <a:gd name="T98" fmla="*/ 697063 w 6681458"/>
                <a:gd name="T99" fmla="*/ 2606244 h 3829616"/>
                <a:gd name="T100" fmla="*/ 651802 w 6681458"/>
                <a:gd name="T101" fmla="*/ 2932029 h 3829616"/>
                <a:gd name="T102" fmla="*/ 570327 w 6681458"/>
                <a:gd name="T103" fmla="*/ 3284955 h 3829616"/>
                <a:gd name="T104" fmla="*/ 570327 w 6681458"/>
                <a:gd name="T105" fmla="*/ 3637885 h 3829616"/>
                <a:gd name="T106" fmla="*/ 407376 w 6681458"/>
                <a:gd name="T107" fmla="*/ 3791726 h 3829616"/>
                <a:gd name="T108" fmla="*/ 72422 w 6681458"/>
                <a:gd name="T109" fmla="*/ 3791726 h 3829616"/>
                <a:gd name="T110" fmla="*/ 54315 w 6681458"/>
                <a:gd name="T111" fmla="*/ 3827924 h 3829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81458"/>
                <a:gd name="T169" fmla="*/ 0 h 3829616"/>
                <a:gd name="T170" fmla="*/ 6681458 w 6681458"/>
                <a:gd name="T171" fmla="*/ 3829616 h 3829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81458" h="3829616">
                  <a:moveTo>
                    <a:pt x="54321" y="3829616"/>
                  </a:moveTo>
                  <a:cubicBezTo>
                    <a:pt x="57339" y="3814527"/>
                    <a:pt x="63375" y="3799737"/>
                    <a:pt x="63375" y="3784349"/>
                  </a:cubicBezTo>
                  <a:cubicBezTo>
                    <a:pt x="63375" y="3774806"/>
                    <a:pt x="56391" y="3766504"/>
                    <a:pt x="54321" y="3757188"/>
                  </a:cubicBezTo>
                  <a:cubicBezTo>
                    <a:pt x="50339" y="3739269"/>
                    <a:pt x="48286" y="3720975"/>
                    <a:pt x="45268" y="3702868"/>
                  </a:cubicBezTo>
                  <a:cubicBezTo>
                    <a:pt x="48286" y="3687779"/>
                    <a:pt x="47439" y="3671364"/>
                    <a:pt x="54321" y="3657600"/>
                  </a:cubicBezTo>
                  <a:cubicBezTo>
                    <a:pt x="63034" y="3640173"/>
                    <a:pt x="93044" y="3622732"/>
                    <a:pt x="108642" y="3612333"/>
                  </a:cubicBezTo>
                  <a:cubicBezTo>
                    <a:pt x="104283" y="3568741"/>
                    <a:pt x="102377" y="3519952"/>
                    <a:pt x="90535" y="3476531"/>
                  </a:cubicBezTo>
                  <a:cubicBezTo>
                    <a:pt x="85513" y="3458117"/>
                    <a:pt x="78464" y="3440317"/>
                    <a:pt x="72428" y="3422210"/>
                  </a:cubicBezTo>
                  <a:lnTo>
                    <a:pt x="63375" y="3395050"/>
                  </a:lnTo>
                  <a:cubicBezTo>
                    <a:pt x="66818" y="3377834"/>
                    <a:pt x="72202" y="3341181"/>
                    <a:pt x="81481" y="3322622"/>
                  </a:cubicBezTo>
                  <a:cubicBezTo>
                    <a:pt x="116584" y="3252416"/>
                    <a:pt x="85883" y="3336575"/>
                    <a:pt x="108642" y="3268301"/>
                  </a:cubicBezTo>
                  <a:cubicBezTo>
                    <a:pt x="105624" y="3250194"/>
                    <a:pt x="103570" y="3231900"/>
                    <a:pt x="99588" y="3213980"/>
                  </a:cubicBezTo>
                  <a:cubicBezTo>
                    <a:pt x="97518" y="3204664"/>
                    <a:pt x="90535" y="3196363"/>
                    <a:pt x="90535" y="3186820"/>
                  </a:cubicBezTo>
                  <a:cubicBezTo>
                    <a:pt x="90535" y="3108299"/>
                    <a:pt x="87466" y="3029010"/>
                    <a:pt x="99588" y="2951430"/>
                  </a:cubicBezTo>
                  <a:cubicBezTo>
                    <a:pt x="102948" y="2929929"/>
                    <a:pt x="135802" y="2897109"/>
                    <a:pt x="135802" y="2897109"/>
                  </a:cubicBezTo>
                  <a:cubicBezTo>
                    <a:pt x="134971" y="2883810"/>
                    <a:pt x="140309" y="2770320"/>
                    <a:pt x="117695" y="2725093"/>
                  </a:cubicBezTo>
                  <a:cubicBezTo>
                    <a:pt x="112829" y="2715361"/>
                    <a:pt x="105624" y="2706986"/>
                    <a:pt x="99588" y="2697933"/>
                  </a:cubicBezTo>
                  <a:cubicBezTo>
                    <a:pt x="93552" y="2679826"/>
                    <a:pt x="78782" y="2662507"/>
                    <a:pt x="81481" y="2643612"/>
                  </a:cubicBezTo>
                  <a:cubicBezTo>
                    <a:pt x="85367" y="2616414"/>
                    <a:pt x="87108" y="2539130"/>
                    <a:pt x="126749" y="2525917"/>
                  </a:cubicBezTo>
                  <a:lnTo>
                    <a:pt x="153909" y="2516864"/>
                  </a:lnTo>
                  <a:cubicBezTo>
                    <a:pt x="143497" y="2371084"/>
                    <a:pt x="158250" y="2430296"/>
                    <a:pt x="126749" y="2335794"/>
                  </a:cubicBezTo>
                  <a:lnTo>
                    <a:pt x="99588" y="2254313"/>
                  </a:lnTo>
                  <a:lnTo>
                    <a:pt x="90535" y="2227153"/>
                  </a:lnTo>
                  <a:cubicBezTo>
                    <a:pt x="93404" y="2201331"/>
                    <a:pt x="93474" y="2148847"/>
                    <a:pt x="108642" y="2118511"/>
                  </a:cubicBezTo>
                  <a:cubicBezTo>
                    <a:pt x="113508" y="2108779"/>
                    <a:pt x="119055" y="2099045"/>
                    <a:pt x="126749" y="2091351"/>
                  </a:cubicBezTo>
                  <a:cubicBezTo>
                    <a:pt x="134443" y="2083657"/>
                    <a:pt x="144856" y="2079280"/>
                    <a:pt x="153909" y="2073244"/>
                  </a:cubicBezTo>
                  <a:cubicBezTo>
                    <a:pt x="156927" y="2064190"/>
                    <a:pt x="157001" y="2053535"/>
                    <a:pt x="162963" y="2046083"/>
                  </a:cubicBezTo>
                  <a:cubicBezTo>
                    <a:pt x="169760" y="2037587"/>
                    <a:pt x="184356" y="2037204"/>
                    <a:pt x="190123" y="2027977"/>
                  </a:cubicBezTo>
                  <a:cubicBezTo>
                    <a:pt x="200239" y="2011792"/>
                    <a:pt x="208230" y="1973656"/>
                    <a:pt x="208230" y="1973656"/>
                  </a:cubicBezTo>
                  <a:cubicBezTo>
                    <a:pt x="198118" y="1791638"/>
                    <a:pt x="216382" y="1862305"/>
                    <a:pt x="181070" y="1756373"/>
                  </a:cubicBezTo>
                  <a:lnTo>
                    <a:pt x="162963" y="1702052"/>
                  </a:lnTo>
                  <a:lnTo>
                    <a:pt x="153909" y="1674891"/>
                  </a:lnTo>
                  <a:cubicBezTo>
                    <a:pt x="158083" y="1645674"/>
                    <a:pt x="162994" y="1584310"/>
                    <a:pt x="181070" y="1557196"/>
                  </a:cubicBezTo>
                  <a:lnTo>
                    <a:pt x="217283" y="1502876"/>
                  </a:lnTo>
                  <a:cubicBezTo>
                    <a:pt x="220301" y="1451573"/>
                    <a:pt x="218713" y="1399790"/>
                    <a:pt x="226337" y="1348967"/>
                  </a:cubicBezTo>
                  <a:cubicBezTo>
                    <a:pt x="227951" y="1338206"/>
                    <a:pt x="239578" y="1331538"/>
                    <a:pt x="244444" y="1321806"/>
                  </a:cubicBezTo>
                  <a:cubicBezTo>
                    <a:pt x="248712" y="1313270"/>
                    <a:pt x="247535" y="1302098"/>
                    <a:pt x="253497" y="1294646"/>
                  </a:cubicBezTo>
                  <a:cubicBezTo>
                    <a:pt x="260294" y="1286149"/>
                    <a:pt x="271604" y="1282575"/>
                    <a:pt x="280658" y="1276539"/>
                  </a:cubicBezTo>
                  <a:cubicBezTo>
                    <a:pt x="286694" y="1267486"/>
                    <a:pt x="296874" y="1260094"/>
                    <a:pt x="298765" y="1249379"/>
                  </a:cubicBezTo>
                  <a:cubicBezTo>
                    <a:pt x="306126" y="1207666"/>
                    <a:pt x="302869" y="1164697"/>
                    <a:pt x="307818" y="1122630"/>
                  </a:cubicBezTo>
                  <a:cubicBezTo>
                    <a:pt x="308933" y="1113152"/>
                    <a:pt x="314250" y="1104646"/>
                    <a:pt x="316872" y="1095470"/>
                  </a:cubicBezTo>
                  <a:cubicBezTo>
                    <a:pt x="320290" y="1083506"/>
                    <a:pt x="319023" y="1069609"/>
                    <a:pt x="325925" y="1059256"/>
                  </a:cubicBezTo>
                  <a:cubicBezTo>
                    <a:pt x="331960" y="1050203"/>
                    <a:pt x="344032" y="1047185"/>
                    <a:pt x="353085" y="1041149"/>
                  </a:cubicBezTo>
                  <a:cubicBezTo>
                    <a:pt x="356103" y="1032095"/>
                    <a:pt x="357504" y="1022330"/>
                    <a:pt x="362139" y="1013988"/>
                  </a:cubicBezTo>
                  <a:cubicBezTo>
                    <a:pt x="372708" y="994965"/>
                    <a:pt x="398353" y="959668"/>
                    <a:pt x="398353" y="959668"/>
                  </a:cubicBezTo>
                  <a:cubicBezTo>
                    <a:pt x="392391" y="900047"/>
                    <a:pt x="381340" y="862467"/>
                    <a:pt x="398353" y="805759"/>
                  </a:cubicBezTo>
                  <a:cubicBezTo>
                    <a:pt x="401480" y="795337"/>
                    <a:pt x="408271" y="785763"/>
                    <a:pt x="416460" y="778598"/>
                  </a:cubicBezTo>
                  <a:cubicBezTo>
                    <a:pt x="432837" y="764268"/>
                    <a:pt x="470780" y="742384"/>
                    <a:pt x="470780" y="742384"/>
                  </a:cubicBezTo>
                  <a:cubicBezTo>
                    <a:pt x="473798" y="675992"/>
                    <a:pt x="471915" y="609195"/>
                    <a:pt x="479834" y="543208"/>
                  </a:cubicBezTo>
                  <a:cubicBezTo>
                    <a:pt x="481130" y="532405"/>
                    <a:pt x="493075" y="525780"/>
                    <a:pt x="497941" y="516048"/>
                  </a:cubicBezTo>
                  <a:cubicBezTo>
                    <a:pt x="508875" y="494179"/>
                    <a:pt x="503478" y="479025"/>
                    <a:pt x="525101" y="461727"/>
                  </a:cubicBezTo>
                  <a:cubicBezTo>
                    <a:pt x="532553" y="455765"/>
                    <a:pt x="543208" y="455692"/>
                    <a:pt x="552262" y="452674"/>
                  </a:cubicBezTo>
                  <a:cubicBezTo>
                    <a:pt x="555280" y="437585"/>
                    <a:pt x="557583" y="422335"/>
                    <a:pt x="561315" y="407406"/>
                  </a:cubicBezTo>
                  <a:cubicBezTo>
                    <a:pt x="563630" y="398148"/>
                    <a:pt x="568800" y="389659"/>
                    <a:pt x="570369" y="380246"/>
                  </a:cubicBezTo>
                  <a:cubicBezTo>
                    <a:pt x="574862" y="353290"/>
                    <a:pt x="574929" y="325721"/>
                    <a:pt x="579422" y="298765"/>
                  </a:cubicBezTo>
                  <a:cubicBezTo>
                    <a:pt x="580991" y="289351"/>
                    <a:pt x="582514" y="279056"/>
                    <a:pt x="588476" y="271604"/>
                  </a:cubicBezTo>
                  <a:cubicBezTo>
                    <a:pt x="595273" y="263107"/>
                    <a:pt x="607277" y="260463"/>
                    <a:pt x="615636" y="253497"/>
                  </a:cubicBezTo>
                  <a:cubicBezTo>
                    <a:pt x="625472" y="245300"/>
                    <a:pt x="634599" y="236173"/>
                    <a:pt x="642796" y="226337"/>
                  </a:cubicBezTo>
                  <a:cubicBezTo>
                    <a:pt x="649762" y="217978"/>
                    <a:pt x="652406" y="205974"/>
                    <a:pt x="660903" y="199177"/>
                  </a:cubicBezTo>
                  <a:cubicBezTo>
                    <a:pt x="668355" y="193215"/>
                    <a:pt x="679722" y="194758"/>
                    <a:pt x="688064" y="190123"/>
                  </a:cubicBezTo>
                  <a:cubicBezTo>
                    <a:pt x="707087" y="179554"/>
                    <a:pt x="721045" y="158177"/>
                    <a:pt x="742384" y="153909"/>
                  </a:cubicBezTo>
                  <a:cubicBezTo>
                    <a:pt x="759608" y="150464"/>
                    <a:pt x="796249" y="145084"/>
                    <a:pt x="814812" y="135802"/>
                  </a:cubicBezTo>
                  <a:cubicBezTo>
                    <a:pt x="885006" y="100705"/>
                    <a:pt x="800873" y="131394"/>
                    <a:pt x="869133" y="108642"/>
                  </a:cubicBezTo>
                  <a:lnTo>
                    <a:pt x="950614" y="54321"/>
                  </a:lnTo>
                  <a:cubicBezTo>
                    <a:pt x="959668" y="48285"/>
                    <a:pt x="967452" y="39655"/>
                    <a:pt x="977775" y="36214"/>
                  </a:cubicBezTo>
                  <a:lnTo>
                    <a:pt x="1004935" y="27161"/>
                  </a:lnTo>
                  <a:cubicBezTo>
                    <a:pt x="1018667" y="18006"/>
                    <a:pt x="1040515" y="0"/>
                    <a:pt x="1059256" y="0"/>
                  </a:cubicBezTo>
                  <a:cubicBezTo>
                    <a:pt x="1068799" y="0"/>
                    <a:pt x="1077363" y="6036"/>
                    <a:pt x="1086416" y="9054"/>
                  </a:cubicBezTo>
                  <a:cubicBezTo>
                    <a:pt x="1119442" y="108125"/>
                    <a:pt x="1066767" y="-41950"/>
                    <a:pt x="1113577" y="63375"/>
                  </a:cubicBezTo>
                  <a:cubicBezTo>
                    <a:pt x="1121328" y="80816"/>
                    <a:pt x="1113576" y="111659"/>
                    <a:pt x="1131683" y="117695"/>
                  </a:cubicBezTo>
                  <a:cubicBezTo>
                    <a:pt x="1193770" y="138391"/>
                    <a:pt x="1116710" y="113952"/>
                    <a:pt x="1204111" y="135802"/>
                  </a:cubicBezTo>
                  <a:cubicBezTo>
                    <a:pt x="1213369" y="138117"/>
                    <a:pt x="1222218" y="141838"/>
                    <a:pt x="1231272" y="144856"/>
                  </a:cubicBezTo>
                  <a:lnTo>
                    <a:pt x="1249378" y="199177"/>
                  </a:lnTo>
                  <a:lnTo>
                    <a:pt x="1258432" y="226337"/>
                  </a:lnTo>
                  <a:cubicBezTo>
                    <a:pt x="1261450" y="250480"/>
                    <a:pt x="1253989" y="278521"/>
                    <a:pt x="1267485" y="298765"/>
                  </a:cubicBezTo>
                  <a:cubicBezTo>
                    <a:pt x="1276021" y="311569"/>
                    <a:pt x="1297731" y="304480"/>
                    <a:pt x="1312753" y="307818"/>
                  </a:cubicBezTo>
                  <a:cubicBezTo>
                    <a:pt x="1331731" y="312035"/>
                    <a:pt x="1392003" y="327457"/>
                    <a:pt x="1403287" y="334979"/>
                  </a:cubicBezTo>
                  <a:cubicBezTo>
                    <a:pt x="1438389" y="358378"/>
                    <a:pt x="1420126" y="349644"/>
                    <a:pt x="1457608" y="362139"/>
                  </a:cubicBezTo>
                  <a:cubicBezTo>
                    <a:pt x="1466662" y="371192"/>
                    <a:pt x="1478551" y="378107"/>
                    <a:pt x="1484769" y="389299"/>
                  </a:cubicBezTo>
                  <a:cubicBezTo>
                    <a:pt x="1497426" y="412081"/>
                    <a:pt x="1504365" y="453360"/>
                    <a:pt x="1511929" y="479834"/>
                  </a:cubicBezTo>
                  <a:cubicBezTo>
                    <a:pt x="1514387" y="488439"/>
                    <a:pt x="1527131" y="531981"/>
                    <a:pt x="1539089" y="534155"/>
                  </a:cubicBezTo>
                  <a:cubicBezTo>
                    <a:pt x="1598546" y="544965"/>
                    <a:pt x="1659802" y="540190"/>
                    <a:pt x="1720159" y="543208"/>
                  </a:cubicBezTo>
                  <a:cubicBezTo>
                    <a:pt x="1731757" y="546108"/>
                    <a:pt x="1770548" y="554823"/>
                    <a:pt x="1783533" y="561315"/>
                  </a:cubicBezTo>
                  <a:cubicBezTo>
                    <a:pt x="1793265" y="566181"/>
                    <a:pt x="1801246" y="574024"/>
                    <a:pt x="1810693" y="579422"/>
                  </a:cubicBezTo>
                  <a:cubicBezTo>
                    <a:pt x="1842019" y="597323"/>
                    <a:pt x="1843596" y="596425"/>
                    <a:pt x="1874068" y="606582"/>
                  </a:cubicBezTo>
                  <a:cubicBezTo>
                    <a:pt x="1880104" y="615636"/>
                    <a:pt x="1887309" y="624011"/>
                    <a:pt x="1892175" y="633743"/>
                  </a:cubicBezTo>
                  <a:cubicBezTo>
                    <a:pt x="1929658" y="708710"/>
                    <a:pt x="1867442" y="610223"/>
                    <a:pt x="1919335" y="688064"/>
                  </a:cubicBezTo>
                  <a:cubicBezTo>
                    <a:pt x="1979691" y="685046"/>
                    <a:pt x="2040126" y="683316"/>
                    <a:pt x="2100404" y="679010"/>
                  </a:cubicBezTo>
                  <a:cubicBezTo>
                    <a:pt x="2124673" y="677277"/>
                    <a:pt x="2148501" y="669957"/>
                    <a:pt x="2172832" y="669957"/>
                  </a:cubicBezTo>
                  <a:cubicBezTo>
                    <a:pt x="2209172" y="669957"/>
                    <a:pt x="2245260" y="675992"/>
                    <a:pt x="2281474" y="679010"/>
                  </a:cubicBezTo>
                  <a:cubicBezTo>
                    <a:pt x="2290527" y="682028"/>
                    <a:pt x="2301182" y="682102"/>
                    <a:pt x="2308634" y="688064"/>
                  </a:cubicBezTo>
                  <a:cubicBezTo>
                    <a:pt x="2317130" y="694861"/>
                    <a:pt x="2315920" y="714085"/>
                    <a:pt x="2326741" y="715224"/>
                  </a:cubicBezTo>
                  <a:cubicBezTo>
                    <a:pt x="2377850" y="720604"/>
                    <a:pt x="2429347" y="709189"/>
                    <a:pt x="2480650" y="706171"/>
                  </a:cubicBezTo>
                  <a:cubicBezTo>
                    <a:pt x="2515114" y="699278"/>
                    <a:pt x="2565452" y="688064"/>
                    <a:pt x="2598345" y="688064"/>
                  </a:cubicBezTo>
                  <a:cubicBezTo>
                    <a:pt x="2646724" y="688064"/>
                    <a:pt x="2694915" y="694099"/>
                    <a:pt x="2743200" y="697117"/>
                  </a:cubicBezTo>
                  <a:cubicBezTo>
                    <a:pt x="2746218" y="706171"/>
                    <a:pt x="2745506" y="717530"/>
                    <a:pt x="2752254" y="724278"/>
                  </a:cubicBezTo>
                  <a:cubicBezTo>
                    <a:pt x="2772005" y="744029"/>
                    <a:pt x="2831802" y="725847"/>
                    <a:pt x="2842788" y="724278"/>
                  </a:cubicBezTo>
                  <a:cubicBezTo>
                    <a:pt x="2951430" y="727296"/>
                    <a:pt x="3060791" y="720483"/>
                    <a:pt x="3168713" y="733331"/>
                  </a:cubicBezTo>
                  <a:cubicBezTo>
                    <a:pt x="3193298" y="736258"/>
                    <a:pt x="3231409" y="777920"/>
                    <a:pt x="3250194" y="796705"/>
                  </a:cubicBezTo>
                  <a:cubicBezTo>
                    <a:pt x="3301497" y="793687"/>
                    <a:pt x="3353026" y="793327"/>
                    <a:pt x="3404103" y="787652"/>
                  </a:cubicBezTo>
                  <a:cubicBezTo>
                    <a:pt x="3434691" y="784253"/>
                    <a:pt x="3494638" y="769545"/>
                    <a:pt x="3494638" y="769545"/>
                  </a:cubicBezTo>
                  <a:cubicBezTo>
                    <a:pt x="3554994" y="772563"/>
                    <a:pt x="3615502" y="773363"/>
                    <a:pt x="3675707" y="778598"/>
                  </a:cubicBezTo>
                  <a:cubicBezTo>
                    <a:pt x="3685215" y="779425"/>
                    <a:pt x="3693325" y="787652"/>
                    <a:pt x="3702868" y="787652"/>
                  </a:cubicBezTo>
                  <a:cubicBezTo>
                    <a:pt x="3793453" y="787652"/>
                    <a:pt x="3883937" y="781616"/>
                    <a:pt x="3974472" y="778598"/>
                  </a:cubicBezTo>
                  <a:cubicBezTo>
                    <a:pt x="4093794" y="761553"/>
                    <a:pt x="4083040" y="759190"/>
                    <a:pt x="4264182" y="778598"/>
                  </a:cubicBezTo>
                  <a:cubicBezTo>
                    <a:pt x="4275001" y="779757"/>
                    <a:pt x="4281896" y="791306"/>
                    <a:pt x="4291343" y="796705"/>
                  </a:cubicBezTo>
                  <a:cubicBezTo>
                    <a:pt x="4371740" y="842646"/>
                    <a:pt x="4288552" y="788808"/>
                    <a:pt x="4354717" y="832919"/>
                  </a:cubicBezTo>
                  <a:cubicBezTo>
                    <a:pt x="4381877" y="829901"/>
                    <a:pt x="4409242" y="828359"/>
                    <a:pt x="4436198" y="823866"/>
                  </a:cubicBezTo>
                  <a:cubicBezTo>
                    <a:pt x="4445612" y="822297"/>
                    <a:pt x="4454183" y="817434"/>
                    <a:pt x="4463359" y="814812"/>
                  </a:cubicBezTo>
                  <a:cubicBezTo>
                    <a:pt x="4475323" y="811394"/>
                    <a:pt x="4487502" y="808777"/>
                    <a:pt x="4499573" y="805759"/>
                  </a:cubicBezTo>
                  <a:cubicBezTo>
                    <a:pt x="4565858" y="761568"/>
                    <a:pt x="4546578" y="766575"/>
                    <a:pt x="4689695" y="796705"/>
                  </a:cubicBezTo>
                  <a:cubicBezTo>
                    <a:pt x="4699034" y="798671"/>
                    <a:pt x="4692001" y="817118"/>
                    <a:pt x="4698749" y="823866"/>
                  </a:cubicBezTo>
                  <a:cubicBezTo>
                    <a:pt x="4705497" y="830614"/>
                    <a:pt x="4716856" y="829901"/>
                    <a:pt x="4725909" y="832919"/>
                  </a:cubicBezTo>
                  <a:cubicBezTo>
                    <a:pt x="4796534" y="762297"/>
                    <a:pt x="4705863" y="847239"/>
                    <a:pt x="4789283" y="787652"/>
                  </a:cubicBezTo>
                  <a:cubicBezTo>
                    <a:pt x="4848621" y="745267"/>
                    <a:pt x="4785344" y="770857"/>
                    <a:pt x="4843604" y="751438"/>
                  </a:cubicBezTo>
                  <a:cubicBezTo>
                    <a:pt x="4852658" y="745402"/>
                    <a:pt x="4861033" y="738197"/>
                    <a:pt x="4870765" y="733331"/>
                  </a:cubicBezTo>
                  <a:cubicBezTo>
                    <a:pt x="4912967" y="712230"/>
                    <a:pt x="4946335" y="728679"/>
                    <a:pt x="4997513" y="733331"/>
                  </a:cubicBezTo>
                  <a:cubicBezTo>
                    <a:pt x="5015620" y="745402"/>
                    <a:pt x="5039763" y="751438"/>
                    <a:pt x="5051834" y="769545"/>
                  </a:cubicBezTo>
                  <a:cubicBezTo>
                    <a:pt x="5075977" y="805758"/>
                    <a:pt x="5060888" y="790669"/>
                    <a:pt x="5097101" y="814812"/>
                  </a:cubicBezTo>
                  <a:cubicBezTo>
                    <a:pt x="5202993" y="788340"/>
                    <a:pt x="5142568" y="799841"/>
                    <a:pt x="5359652" y="814812"/>
                  </a:cubicBezTo>
                  <a:cubicBezTo>
                    <a:pt x="5372065" y="815668"/>
                    <a:pt x="5383665" y="821426"/>
                    <a:pt x="5395866" y="823866"/>
                  </a:cubicBezTo>
                  <a:cubicBezTo>
                    <a:pt x="5413866" y="827466"/>
                    <a:pt x="5432079" y="829901"/>
                    <a:pt x="5450186" y="832919"/>
                  </a:cubicBezTo>
                  <a:lnTo>
                    <a:pt x="5504507" y="869133"/>
                  </a:lnTo>
                  <a:cubicBezTo>
                    <a:pt x="5513561" y="875169"/>
                    <a:pt x="5521345" y="883799"/>
                    <a:pt x="5531668" y="887240"/>
                  </a:cubicBezTo>
                  <a:lnTo>
                    <a:pt x="5558828" y="896293"/>
                  </a:lnTo>
                  <a:cubicBezTo>
                    <a:pt x="5570899" y="890257"/>
                    <a:pt x="5581949" y="881459"/>
                    <a:pt x="5595042" y="878186"/>
                  </a:cubicBezTo>
                  <a:cubicBezTo>
                    <a:pt x="5618646" y="872285"/>
                    <a:pt x="5643471" y="873133"/>
                    <a:pt x="5667470" y="869133"/>
                  </a:cubicBezTo>
                  <a:cubicBezTo>
                    <a:pt x="5679743" y="867087"/>
                    <a:pt x="5691765" y="863654"/>
                    <a:pt x="5703683" y="860079"/>
                  </a:cubicBezTo>
                  <a:cubicBezTo>
                    <a:pt x="5721964" y="854595"/>
                    <a:pt x="5758004" y="841973"/>
                    <a:pt x="5758004" y="841973"/>
                  </a:cubicBezTo>
                  <a:cubicBezTo>
                    <a:pt x="5767058" y="844991"/>
                    <a:pt x="5776629" y="846758"/>
                    <a:pt x="5785165" y="851026"/>
                  </a:cubicBezTo>
                  <a:cubicBezTo>
                    <a:pt x="5849521" y="883203"/>
                    <a:pt x="5812703" y="876527"/>
                    <a:pt x="5884753" y="905347"/>
                  </a:cubicBezTo>
                  <a:cubicBezTo>
                    <a:pt x="5896306" y="909968"/>
                    <a:pt x="5908896" y="911382"/>
                    <a:pt x="5920967" y="914400"/>
                  </a:cubicBezTo>
                  <a:cubicBezTo>
                    <a:pt x="5930020" y="920436"/>
                    <a:pt x="5938126" y="928221"/>
                    <a:pt x="5948127" y="932507"/>
                  </a:cubicBezTo>
                  <a:cubicBezTo>
                    <a:pt x="5959564" y="937409"/>
                    <a:pt x="5973988" y="934659"/>
                    <a:pt x="5984341" y="941561"/>
                  </a:cubicBezTo>
                  <a:cubicBezTo>
                    <a:pt x="5993394" y="947597"/>
                    <a:pt x="5994754" y="961027"/>
                    <a:pt x="6002448" y="968721"/>
                  </a:cubicBezTo>
                  <a:cubicBezTo>
                    <a:pt x="6010142" y="976415"/>
                    <a:pt x="6020555" y="980792"/>
                    <a:pt x="6029608" y="986828"/>
                  </a:cubicBezTo>
                  <a:cubicBezTo>
                    <a:pt x="6047715" y="980792"/>
                    <a:pt x="6064959" y="970829"/>
                    <a:pt x="6083929" y="968721"/>
                  </a:cubicBezTo>
                  <a:cubicBezTo>
                    <a:pt x="6186619" y="957312"/>
                    <a:pt x="6138357" y="963533"/>
                    <a:pt x="6228784" y="950614"/>
                  </a:cubicBezTo>
                  <a:cubicBezTo>
                    <a:pt x="6261980" y="953632"/>
                    <a:pt x="6295375" y="954954"/>
                    <a:pt x="6328373" y="959668"/>
                  </a:cubicBezTo>
                  <a:cubicBezTo>
                    <a:pt x="6337820" y="961018"/>
                    <a:pt x="6346997" y="964453"/>
                    <a:pt x="6355533" y="968721"/>
                  </a:cubicBezTo>
                  <a:cubicBezTo>
                    <a:pt x="6365265" y="973587"/>
                    <a:pt x="6371999" y="984823"/>
                    <a:pt x="6382693" y="986828"/>
                  </a:cubicBezTo>
                  <a:cubicBezTo>
                    <a:pt x="6421367" y="994079"/>
                    <a:pt x="6461156" y="992863"/>
                    <a:pt x="6500388" y="995881"/>
                  </a:cubicBezTo>
                  <a:cubicBezTo>
                    <a:pt x="6518757" y="1000474"/>
                    <a:pt x="6545585" y="1006198"/>
                    <a:pt x="6563763" y="1013988"/>
                  </a:cubicBezTo>
                  <a:cubicBezTo>
                    <a:pt x="6630050" y="1042396"/>
                    <a:pt x="6569419" y="1024455"/>
                    <a:pt x="6636190" y="1041149"/>
                  </a:cubicBezTo>
                  <a:cubicBezTo>
                    <a:pt x="6677698" y="1103410"/>
                    <a:pt x="6665522" y="1074825"/>
                    <a:pt x="6681458" y="1122630"/>
                  </a:cubicBezTo>
                  <a:cubicBezTo>
                    <a:pt x="6678440" y="1134701"/>
                    <a:pt x="6680598" y="1149480"/>
                    <a:pt x="6672404" y="1158844"/>
                  </a:cubicBezTo>
                  <a:cubicBezTo>
                    <a:pt x="6646766" y="1188144"/>
                    <a:pt x="6622668" y="1193530"/>
                    <a:pt x="6590923" y="1204111"/>
                  </a:cubicBezTo>
                  <a:cubicBezTo>
                    <a:pt x="6581870" y="1213165"/>
                    <a:pt x="6575215" y="1225546"/>
                    <a:pt x="6563763" y="1231272"/>
                  </a:cubicBezTo>
                  <a:cubicBezTo>
                    <a:pt x="6549999" y="1238154"/>
                    <a:pt x="6533517" y="1236987"/>
                    <a:pt x="6518495" y="1240325"/>
                  </a:cubicBezTo>
                  <a:cubicBezTo>
                    <a:pt x="6437933" y="1258228"/>
                    <a:pt x="6531041" y="1244503"/>
                    <a:pt x="6391747" y="1258432"/>
                  </a:cubicBezTo>
                  <a:cubicBezTo>
                    <a:pt x="6364587" y="1255414"/>
                    <a:pt x="6337222" y="1253872"/>
                    <a:pt x="6310266" y="1249379"/>
                  </a:cubicBezTo>
                  <a:cubicBezTo>
                    <a:pt x="6300852" y="1247810"/>
                    <a:pt x="6292648" y="1240325"/>
                    <a:pt x="6283105" y="1240325"/>
                  </a:cubicBezTo>
                  <a:cubicBezTo>
                    <a:pt x="6270662" y="1240325"/>
                    <a:pt x="6258962" y="1246361"/>
                    <a:pt x="6246891" y="1249379"/>
                  </a:cubicBezTo>
                  <a:cubicBezTo>
                    <a:pt x="6205383" y="1311639"/>
                    <a:pt x="6231322" y="1296817"/>
                    <a:pt x="6183517" y="1312753"/>
                  </a:cubicBezTo>
                  <a:cubicBezTo>
                    <a:pt x="6174464" y="1321806"/>
                    <a:pt x="6167010" y="1332811"/>
                    <a:pt x="6156357" y="1339913"/>
                  </a:cubicBezTo>
                  <a:cubicBezTo>
                    <a:pt x="6148416" y="1345207"/>
                    <a:pt x="6137732" y="1344699"/>
                    <a:pt x="6129196" y="1348967"/>
                  </a:cubicBezTo>
                  <a:cubicBezTo>
                    <a:pt x="6119464" y="1353833"/>
                    <a:pt x="6111979" y="1362655"/>
                    <a:pt x="6102036" y="1367074"/>
                  </a:cubicBezTo>
                  <a:cubicBezTo>
                    <a:pt x="6084595" y="1374826"/>
                    <a:pt x="6065822" y="1379144"/>
                    <a:pt x="6047715" y="1385180"/>
                  </a:cubicBezTo>
                  <a:lnTo>
                    <a:pt x="5993394" y="1403287"/>
                  </a:lnTo>
                  <a:lnTo>
                    <a:pt x="5966234" y="1412341"/>
                  </a:lnTo>
                  <a:cubicBezTo>
                    <a:pt x="5958184" y="1410731"/>
                    <a:pt x="5895936" y="1399026"/>
                    <a:pt x="5884753" y="1394234"/>
                  </a:cubicBezTo>
                  <a:cubicBezTo>
                    <a:pt x="5797221" y="1356721"/>
                    <a:pt x="5925345" y="1393064"/>
                    <a:pt x="5821378" y="1367074"/>
                  </a:cubicBezTo>
                  <a:cubicBezTo>
                    <a:pt x="5812325" y="1361038"/>
                    <a:pt x="5803950" y="1353833"/>
                    <a:pt x="5794218" y="1348967"/>
                  </a:cubicBezTo>
                  <a:cubicBezTo>
                    <a:pt x="5781226" y="1342471"/>
                    <a:pt x="5742453" y="1333762"/>
                    <a:pt x="5730844" y="1330860"/>
                  </a:cubicBezTo>
                  <a:cubicBezTo>
                    <a:pt x="5721790" y="1324824"/>
                    <a:pt x="5714556" y="1313171"/>
                    <a:pt x="5703683" y="1312753"/>
                  </a:cubicBezTo>
                  <a:cubicBezTo>
                    <a:pt x="5634259" y="1310083"/>
                    <a:pt x="5564725" y="1316477"/>
                    <a:pt x="5495454" y="1321806"/>
                  </a:cubicBezTo>
                  <a:cubicBezTo>
                    <a:pt x="5485939" y="1322538"/>
                    <a:pt x="5477609" y="1328790"/>
                    <a:pt x="5468293" y="1330860"/>
                  </a:cubicBezTo>
                  <a:cubicBezTo>
                    <a:pt x="5450374" y="1334842"/>
                    <a:pt x="5432080" y="1336895"/>
                    <a:pt x="5413973" y="1339913"/>
                  </a:cubicBezTo>
                  <a:cubicBezTo>
                    <a:pt x="5404919" y="1342931"/>
                    <a:pt x="5395988" y="1346345"/>
                    <a:pt x="5386812" y="1348967"/>
                  </a:cubicBezTo>
                  <a:cubicBezTo>
                    <a:pt x="5374848" y="1352385"/>
                    <a:pt x="5362035" y="1353119"/>
                    <a:pt x="5350598" y="1358020"/>
                  </a:cubicBezTo>
                  <a:cubicBezTo>
                    <a:pt x="5340597" y="1362306"/>
                    <a:pt x="5332885" y="1370729"/>
                    <a:pt x="5323438" y="1376127"/>
                  </a:cubicBezTo>
                  <a:cubicBezTo>
                    <a:pt x="5311720" y="1382823"/>
                    <a:pt x="5299755" y="1389222"/>
                    <a:pt x="5287224" y="1394234"/>
                  </a:cubicBezTo>
                  <a:cubicBezTo>
                    <a:pt x="5269503" y="1401323"/>
                    <a:pt x="5251010" y="1406305"/>
                    <a:pt x="5232903" y="1412341"/>
                  </a:cubicBezTo>
                  <a:lnTo>
                    <a:pt x="5205743" y="1421394"/>
                  </a:lnTo>
                  <a:cubicBezTo>
                    <a:pt x="5095506" y="1494884"/>
                    <a:pt x="5167436" y="1454502"/>
                    <a:pt x="4870765" y="1430448"/>
                  </a:cubicBezTo>
                  <a:cubicBezTo>
                    <a:pt x="4859919" y="1429569"/>
                    <a:pt x="4852458" y="1418666"/>
                    <a:pt x="4843604" y="1412341"/>
                  </a:cubicBezTo>
                  <a:cubicBezTo>
                    <a:pt x="4795644" y="1378084"/>
                    <a:pt x="4824306" y="1390818"/>
                    <a:pt x="4780230" y="1376127"/>
                  </a:cubicBezTo>
                  <a:cubicBezTo>
                    <a:pt x="4759105" y="1379145"/>
                    <a:pt x="4737851" y="1381363"/>
                    <a:pt x="4716856" y="1385180"/>
                  </a:cubicBezTo>
                  <a:cubicBezTo>
                    <a:pt x="4704614" y="1387406"/>
                    <a:pt x="4692843" y="1391794"/>
                    <a:pt x="4680642" y="1394234"/>
                  </a:cubicBezTo>
                  <a:cubicBezTo>
                    <a:pt x="4662642" y="1397834"/>
                    <a:pt x="4644428" y="1400269"/>
                    <a:pt x="4626321" y="1403287"/>
                  </a:cubicBezTo>
                  <a:cubicBezTo>
                    <a:pt x="4546075" y="1430036"/>
                    <a:pt x="4590970" y="1419286"/>
                    <a:pt x="4490519" y="1430448"/>
                  </a:cubicBezTo>
                  <a:cubicBezTo>
                    <a:pt x="4467266" y="1436261"/>
                    <a:pt x="4432016" y="1445683"/>
                    <a:pt x="4409038" y="1448555"/>
                  </a:cubicBezTo>
                  <a:cubicBezTo>
                    <a:pt x="4375963" y="1452689"/>
                    <a:pt x="4342646" y="1454590"/>
                    <a:pt x="4309450" y="1457608"/>
                  </a:cubicBezTo>
                  <a:cubicBezTo>
                    <a:pt x="4279201" y="1467691"/>
                    <a:pt x="4280184" y="1468135"/>
                    <a:pt x="4246076" y="1475715"/>
                  </a:cubicBezTo>
                  <a:cubicBezTo>
                    <a:pt x="4231054" y="1479053"/>
                    <a:pt x="4216127" y="1483310"/>
                    <a:pt x="4200808" y="1484769"/>
                  </a:cubicBezTo>
                  <a:cubicBezTo>
                    <a:pt x="4152647" y="1489356"/>
                    <a:pt x="4104238" y="1490804"/>
                    <a:pt x="4055953" y="1493822"/>
                  </a:cubicBezTo>
                  <a:cubicBezTo>
                    <a:pt x="4040864" y="1496840"/>
                    <a:pt x="4026073" y="1502876"/>
                    <a:pt x="4010685" y="1502876"/>
                  </a:cubicBezTo>
                  <a:cubicBezTo>
                    <a:pt x="3857809" y="1502876"/>
                    <a:pt x="3888377" y="1510390"/>
                    <a:pt x="3811509" y="1484769"/>
                  </a:cubicBezTo>
                  <a:cubicBezTo>
                    <a:pt x="3744077" y="1439813"/>
                    <a:pt x="3826897" y="1497592"/>
                    <a:pt x="3757188" y="1439501"/>
                  </a:cubicBezTo>
                  <a:cubicBezTo>
                    <a:pt x="3748829" y="1432535"/>
                    <a:pt x="3738387" y="1428360"/>
                    <a:pt x="3730028" y="1421394"/>
                  </a:cubicBezTo>
                  <a:cubicBezTo>
                    <a:pt x="3720192" y="1413197"/>
                    <a:pt x="3714060" y="1400452"/>
                    <a:pt x="3702868" y="1394234"/>
                  </a:cubicBezTo>
                  <a:cubicBezTo>
                    <a:pt x="3686183" y="1384965"/>
                    <a:pt x="3648547" y="1376127"/>
                    <a:pt x="3648547" y="1376127"/>
                  </a:cubicBezTo>
                  <a:cubicBezTo>
                    <a:pt x="3618369" y="1379145"/>
                    <a:pt x="3587988" y="1380568"/>
                    <a:pt x="3558012" y="1385180"/>
                  </a:cubicBezTo>
                  <a:cubicBezTo>
                    <a:pt x="3548580" y="1386631"/>
                    <a:pt x="3540110" y="1391919"/>
                    <a:pt x="3530852" y="1394234"/>
                  </a:cubicBezTo>
                  <a:cubicBezTo>
                    <a:pt x="3428473" y="1419829"/>
                    <a:pt x="3547805" y="1382546"/>
                    <a:pt x="3431264" y="1421394"/>
                  </a:cubicBezTo>
                  <a:lnTo>
                    <a:pt x="3376943" y="1439501"/>
                  </a:lnTo>
                  <a:cubicBezTo>
                    <a:pt x="3367889" y="1442519"/>
                    <a:pt x="3359041" y="1446240"/>
                    <a:pt x="3349782" y="1448555"/>
                  </a:cubicBezTo>
                  <a:cubicBezTo>
                    <a:pt x="3337711" y="1451573"/>
                    <a:pt x="3325487" y="1454033"/>
                    <a:pt x="3313569" y="1457608"/>
                  </a:cubicBezTo>
                  <a:cubicBezTo>
                    <a:pt x="3295287" y="1463092"/>
                    <a:pt x="3278240" y="1473816"/>
                    <a:pt x="3259248" y="1475715"/>
                  </a:cubicBezTo>
                  <a:lnTo>
                    <a:pt x="3168713" y="1484769"/>
                  </a:lnTo>
                  <a:cubicBezTo>
                    <a:pt x="3147282" y="1491912"/>
                    <a:pt x="3118133" y="1502876"/>
                    <a:pt x="3096285" y="1502876"/>
                  </a:cubicBezTo>
                  <a:cubicBezTo>
                    <a:pt x="3059946" y="1502876"/>
                    <a:pt x="3023858" y="1496840"/>
                    <a:pt x="2987644" y="1493822"/>
                  </a:cubicBezTo>
                  <a:lnTo>
                    <a:pt x="2933323" y="1475715"/>
                  </a:lnTo>
                  <a:lnTo>
                    <a:pt x="2906163" y="1466662"/>
                  </a:lnTo>
                  <a:cubicBezTo>
                    <a:pt x="2888056" y="1478733"/>
                    <a:pt x="2863913" y="1484769"/>
                    <a:pt x="2851842" y="1502876"/>
                  </a:cubicBezTo>
                  <a:cubicBezTo>
                    <a:pt x="2845806" y="1511929"/>
                    <a:pt x="2843182" y="1524638"/>
                    <a:pt x="2833735" y="1530036"/>
                  </a:cubicBezTo>
                  <a:cubicBezTo>
                    <a:pt x="2820375" y="1537670"/>
                    <a:pt x="2803314" y="1535040"/>
                    <a:pt x="2788468" y="1539089"/>
                  </a:cubicBezTo>
                  <a:cubicBezTo>
                    <a:pt x="2770054" y="1544111"/>
                    <a:pt x="2734147" y="1557196"/>
                    <a:pt x="2734147" y="1557196"/>
                  </a:cubicBezTo>
                  <a:cubicBezTo>
                    <a:pt x="2725093" y="1563232"/>
                    <a:pt x="2716929" y="1570884"/>
                    <a:pt x="2706986" y="1575303"/>
                  </a:cubicBezTo>
                  <a:cubicBezTo>
                    <a:pt x="2689545" y="1583055"/>
                    <a:pt x="2670773" y="1587374"/>
                    <a:pt x="2652666" y="1593410"/>
                  </a:cubicBezTo>
                  <a:cubicBezTo>
                    <a:pt x="2643612" y="1596428"/>
                    <a:pt x="2634953" y="1601114"/>
                    <a:pt x="2625505" y="1602464"/>
                  </a:cubicBezTo>
                  <a:cubicBezTo>
                    <a:pt x="2543959" y="1614113"/>
                    <a:pt x="2583180" y="1608009"/>
                    <a:pt x="2507810" y="1620571"/>
                  </a:cubicBezTo>
                  <a:cubicBezTo>
                    <a:pt x="2434946" y="1614499"/>
                    <a:pt x="2417927" y="1618955"/>
                    <a:pt x="2362955" y="1602464"/>
                  </a:cubicBezTo>
                  <a:cubicBezTo>
                    <a:pt x="2344673" y="1596980"/>
                    <a:pt x="2308634" y="1584357"/>
                    <a:pt x="2308634" y="1584357"/>
                  </a:cubicBezTo>
                  <a:cubicBezTo>
                    <a:pt x="2290527" y="1572286"/>
                    <a:pt x="2275779" y="1544566"/>
                    <a:pt x="2254313" y="1548143"/>
                  </a:cubicBezTo>
                  <a:cubicBezTo>
                    <a:pt x="2174699" y="1561411"/>
                    <a:pt x="2189317" y="1560617"/>
                    <a:pt x="2082297" y="1566250"/>
                  </a:cubicBezTo>
                  <a:cubicBezTo>
                    <a:pt x="2006896" y="1570219"/>
                    <a:pt x="1931406" y="1572285"/>
                    <a:pt x="1855961" y="1575303"/>
                  </a:cubicBezTo>
                  <a:cubicBezTo>
                    <a:pt x="1828800" y="1572285"/>
                    <a:pt x="1800404" y="1574892"/>
                    <a:pt x="1774479" y="1566250"/>
                  </a:cubicBezTo>
                  <a:cubicBezTo>
                    <a:pt x="1702171" y="1542148"/>
                    <a:pt x="1739862" y="1534119"/>
                    <a:pt x="1692998" y="1502876"/>
                  </a:cubicBezTo>
                  <a:cubicBezTo>
                    <a:pt x="1685058" y="1497582"/>
                    <a:pt x="1674891" y="1496840"/>
                    <a:pt x="1665838" y="1493822"/>
                  </a:cubicBezTo>
                  <a:lnTo>
                    <a:pt x="1611517" y="1530036"/>
                  </a:lnTo>
                  <a:cubicBezTo>
                    <a:pt x="1602464" y="1536072"/>
                    <a:pt x="1594679" y="1544702"/>
                    <a:pt x="1584357" y="1548143"/>
                  </a:cubicBezTo>
                  <a:cubicBezTo>
                    <a:pt x="1566250" y="1554179"/>
                    <a:pt x="1547107" y="1557714"/>
                    <a:pt x="1530036" y="1566250"/>
                  </a:cubicBezTo>
                  <a:cubicBezTo>
                    <a:pt x="1517965" y="1572286"/>
                    <a:pt x="1506353" y="1579345"/>
                    <a:pt x="1493822" y="1584357"/>
                  </a:cubicBezTo>
                  <a:cubicBezTo>
                    <a:pt x="1476101" y="1591446"/>
                    <a:pt x="1457608" y="1596428"/>
                    <a:pt x="1439501" y="1602464"/>
                  </a:cubicBezTo>
                  <a:lnTo>
                    <a:pt x="1412341" y="1611517"/>
                  </a:lnTo>
                  <a:cubicBezTo>
                    <a:pt x="1355002" y="1608499"/>
                    <a:pt x="1297507" y="1607662"/>
                    <a:pt x="1240325" y="1602464"/>
                  </a:cubicBezTo>
                  <a:cubicBezTo>
                    <a:pt x="1230821" y="1601600"/>
                    <a:pt x="1221507" y="1598045"/>
                    <a:pt x="1213165" y="1593410"/>
                  </a:cubicBezTo>
                  <a:cubicBezTo>
                    <a:pt x="1194142" y="1582841"/>
                    <a:pt x="1176951" y="1569267"/>
                    <a:pt x="1158844" y="1557196"/>
                  </a:cubicBezTo>
                  <a:lnTo>
                    <a:pt x="1131683" y="1539089"/>
                  </a:lnTo>
                  <a:lnTo>
                    <a:pt x="1050202" y="1566250"/>
                  </a:lnTo>
                  <a:lnTo>
                    <a:pt x="1023042" y="1575303"/>
                  </a:lnTo>
                  <a:cubicBezTo>
                    <a:pt x="1013988" y="1578321"/>
                    <a:pt x="1005139" y="1582042"/>
                    <a:pt x="995881" y="1584357"/>
                  </a:cubicBezTo>
                  <a:cubicBezTo>
                    <a:pt x="971739" y="1590393"/>
                    <a:pt x="948237" y="1600211"/>
                    <a:pt x="923454" y="1602464"/>
                  </a:cubicBezTo>
                  <a:cubicBezTo>
                    <a:pt x="799635" y="1613720"/>
                    <a:pt x="856941" y="1607382"/>
                    <a:pt x="751438" y="1620571"/>
                  </a:cubicBezTo>
                  <a:cubicBezTo>
                    <a:pt x="748420" y="1629624"/>
                    <a:pt x="742384" y="1638188"/>
                    <a:pt x="742384" y="1647731"/>
                  </a:cubicBezTo>
                  <a:cubicBezTo>
                    <a:pt x="742384" y="1659219"/>
                    <a:pt x="757001" y="1715250"/>
                    <a:pt x="760491" y="1729212"/>
                  </a:cubicBezTo>
                  <a:cubicBezTo>
                    <a:pt x="758889" y="1750043"/>
                    <a:pt x="770973" y="1843954"/>
                    <a:pt x="733331" y="1874068"/>
                  </a:cubicBezTo>
                  <a:cubicBezTo>
                    <a:pt x="725879" y="1880030"/>
                    <a:pt x="715224" y="1880103"/>
                    <a:pt x="706171" y="1883121"/>
                  </a:cubicBezTo>
                  <a:cubicBezTo>
                    <a:pt x="697117" y="1889157"/>
                    <a:pt x="686704" y="1893534"/>
                    <a:pt x="679010" y="1901228"/>
                  </a:cubicBezTo>
                  <a:cubicBezTo>
                    <a:pt x="661459" y="1918779"/>
                    <a:pt x="659213" y="1933458"/>
                    <a:pt x="651850" y="1955549"/>
                  </a:cubicBezTo>
                  <a:cubicBezTo>
                    <a:pt x="669000" y="2007002"/>
                    <a:pt x="654155" y="1975961"/>
                    <a:pt x="715224" y="2037030"/>
                  </a:cubicBezTo>
                  <a:lnTo>
                    <a:pt x="751438" y="2073244"/>
                  </a:lnTo>
                  <a:cubicBezTo>
                    <a:pt x="748420" y="2133600"/>
                    <a:pt x="747619" y="2194108"/>
                    <a:pt x="742384" y="2254313"/>
                  </a:cubicBezTo>
                  <a:cubicBezTo>
                    <a:pt x="741557" y="2263820"/>
                    <a:pt x="737599" y="2272938"/>
                    <a:pt x="733331" y="2281474"/>
                  </a:cubicBezTo>
                  <a:cubicBezTo>
                    <a:pt x="728465" y="2291206"/>
                    <a:pt x="721260" y="2299581"/>
                    <a:pt x="715224" y="2308634"/>
                  </a:cubicBezTo>
                  <a:cubicBezTo>
                    <a:pt x="693676" y="2373277"/>
                    <a:pt x="686530" y="2347074"/>
                    <a:pt x="715224" y="2390115"/>
                  </a:cubicBezTo>
                  <a:cubicBezTo>
                    <a:pt x="718714" y="2404077"/>
                    <a:pt x="733331" y="2460108"/>
                    <a:pt x="733331" y="2471596"/>
                  </a:cubicBezTo>
                  <a:cubicBezTo>
                    <a:pt x="733331" y="2508164"/>
                    <a:pt x="717405" y="2546535"/>
                    <a:pt x="706171" y="2580238"/>
                  </a:cubicBezTo>
                  <a:cubicBezTo>
                    <a:pt x="703153" y="2589291"/>
                    <a:pt x="705057" y="2602104"/>
                    <a:pt x="697117" y="2607398"/>
                  </a:cubicBezTo>
                  <a:lnTo>
                    <a:pt x="669957" y="2625505"/>
                  </a:lnTo>
                  <a:cubicBezTo>
                    <a:pt x="666939" y="2634559"/>
                    <a:pt x="665171" y="2644130"/>
                    <a:pt x="660903" y="2652666"/>
                  </a:cubicBezTo>
                  <a:cubicBezTo>
                    <a:pt x="656037" y="2662398"/>
                    <a:pt x="643879" y="2668999"/>
                    <a:pt x="642796" y="2679826"/>
                  </a:cubicBezTo>
                  <a:cubicBezTo>
                    <a:pt x="640479" y="2702993"/>
                    <a:pt x="654331" y="2753125"/>
                    <a:pt x="660903" y="2779414"/>
                  </a:cubicBezTo>
                  <a:cubicBezTo>
                    <a:pt x="657885" y="2830717"/>
                    <a:pt x="658497" y="2882363"/>
                    <a:pt x="651850" y="2933323"/>
                  </a:cubicBezTo>
                  <a:cubicBezTo>
                    <a:pt x="649381" y="2952249"/>
                    <a:pt x="651850" y="2981609"/>
                    <a:pt x="633743" y="2987644"/>
                  </a:cubicBezTo>
                  <a:lnTo>
                    <a:pt x="606582" y="2996697"/>
                  </a:lnTo>
                  <a:cubicBezTo>
                    <a:pt x="645635" y="3009715"/>
                    <a:pt x="642796" y="2999878"/>
                    <a:pt x="642796" y="3060072"/>
                  </a:cubicBezTo>
                  <a:cubicBezTo>
                    <a:pt x="642796" y="3101452"/>
                    <a:pt x="657875" y="3228069"/>
                    <a:pt x="597529" y="3268301"/>
                  </a:cubicBezTo>
                  <a:lnTo>
                    <a:pt x="570369" y="3286408"/>
                  </a:lnTo>
                  <a:cubicBezTo>
                    <a:pt x="564333" y="3295462"/>
                    <a:pt x="556681" y="3303626"/>
                    <a:pt x="552262" y="3313569"/>
                  </a:cubicBezTo>
                  <a:cubicBezTo>
                    <a:pt x="544510" y="3331010"/>
                    <a:pt x="534155" y="3367889"/>
                    <a:pt x="534155" y="3367889"/>
                  </a:cubicBezTo>
                  <a:cubicBezTo>
                    <a:pt x="547836" y="3422615"/>
                    <a:pt x="539275" y="3392305"/>
                    <a:pt x="561315" y="3458424"/>
                  </a:cubicBezTo>
                  <a:lnTo>
                    <a:pt x="570369" y="3485584"/>
                  </a:lnTo>
                  <a:cubicBezTo>
                    <a:pt x="566753" y="3532594"/>
                    <a:pt x="549750" y="3591382"/>
                    <a:pt x="570369" y="3639493"/>
                  </a:cubicBezTo>
                  <a:cubicBezTo>
                    <a:pt x="574655" y="3649494"/>
                    <a:pt x="582440" y="3657600"/>
                    <a:pt x="588476" y="3666654"/>
                  </a:cubicBezTo>
                  <a:cubicBezTo>
                    <a:pt x="604549" y="3714874"/>
                    <a:pt x="610691" y="3721205"/>
                    <a:pt x="588476" y="3793402"/>
                  </a:cubicBezTo>
                  <a:cubicBezTo>
                    <a:pt x="585276" y="3803802"/>
                    <a:pt x="570369" y="3805473"/>
                    <a:pt x="561315" y="3811509"/>
                  </a:cubicBezTo>
                  <a:cubicBezTo>
                    <a:pt x="528119" y="3808491"/>
                    <a:pt x="494832" y="3806351"/>
                    <a:pt x="461727" y="3802456"/>
                  </a:cubicBezTo>
                  <a:cubicBezTo>
                    <a:pt x="443496" y="3800311"/>
                    <a:pt x="425467" y="3796686"/>
                    <a:pt x="407406" y="3793402"/>
                  </a:cubicBezTo>
                  <a:cubicBezTo>
                    <a:pt x="392266" y="3790649"/>
                    <a:pt x="377457" y="3785808"/>
                    <a:pt x="362139" y="3784349"/>
                  </a:cubicBezTo>
                  <a:cubicBezTo>
                    <a:pt x="313977" y="3779762"/>
                    <a:pt x="265568" y="3778313"/>
                    <a:pt x="217283" y="3775295"/>
                  </a:cubicBezTo>
                  <a:cubicBezTo>
                    <a:pt x="184087" y="3778313"/>
                    <a:pt x="149673" y="3774943"/>
                    <a:pt x="117695" y="3784349"/>
                  </a:cubicBezTo>
                  <a:cubicBezTo>
                    <a:pt x="96818" y="3790490"/>
                    <a:pt x="63375" y="3820563"/>
                    <a:pt x="63375" y="3820563"/>
                  </a:cubicBezTo>
                  <a:cubicBezTo>
                    <a:pt x="66393" y="3811509"/>
                    <a:pt x="73997" y="3802815"/>
                    <a:pt x="72428" y="3793402"/>
                  </a:cubicBezTo>
                  <a:cubicBezTo>
                    <a:pt x="70639" y="3782669"/>
                    <a:pt x="61287" y="3774601"/>
                    <a:pt x="54321" y="3766242"/>
                  </a:cubicBezTo>
                  <a:cubicBezTo>
                    <a:pt x="32534" y="3740098"/>
                    <a:pt x="26710" y="3738780"/>
                    <a:pt x="0" y="3720975"/>
                  </a:cubicBezTo>
                  <a:cubicBezTo>
                    <a:pt x="3018" y="3736064"/>
                    <a:pt x="-1827" y="3755361"/>
                    <a:pt x="9054" y="3766242"/>
                  </a:cubicBezTo>
                  <a:cubicBezTo>
                    <a:pt x="22550" y="3779738"/>
                    <a:pt x="49879" y="3770853"/>
                    <a:pt x="63375" y="3784349"/>
                  </a:cubicBezTo>
                  <a:lnTo>
                    <a:pt x="54321" y="3829616"/>
                  </a:lnTo>
                  <a:close/>
                </a:path>
              </a:pathLst>
            </a:custGeom>
            <a:solidFill>
              <a:srgbClr val="66CCFF">
                <a:alpha val="18823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AutoShape 20"/>
            <p:cNvSpPr>
              <a:spLocks noChangeArrowheads="1"/>
            </p:cNvSpPr>
            <p:nvPr/>
          </p:nvSpPr>
          <p:spPr bwMode="auto">
            <a:xfrm rot="841360" flipH="1">
              <a:off x="2467085" y="2551406"/>
              <a:ext cx="647692" cy="171429"/>
            </a:xfrm>
            <a:prstGeom prst="leftArrow">
              <a:avLst>
                <a:gd name="adj1" fmla="val 50000"/>
                <a:gd name="adj2" fmla="val 4722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33CC"/>
                </a:solidFill>
              </a:endParaRPr>
            </a:p>
          </p:txBody>
        </p:sp>
        <p:pic>
          <p:nvPicPr>
            <p:cNvPr id="19491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754" y="4676206"/>
              <a:ext cx="1217613" cy="48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428" y="1844519"/>
              <a:ext cx="1279525" cy="63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3" name="TextBox 41"/>
            <p:cNvSpPr txBox="1">
              <a:spLocks noChangeArrowheads="1"/>
            </p:cNvSpPr>
            <p:nvPr/>
          </p:nvSpPr>
          <p:spPr bwMode="auto">
            <a:xfrm>
              <a:off x="3764737" y="4269696"/>
              <a:ext cx="477246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800" u="sng" dirty="0">
                  <a:solidFill>
                    <a:srgbClr val="C00000"/>
                  </a:solidFill>
                  <a:latin typeface="Arial Black" pitchFamily="34" charset="0"/>
                  <a:ea typeface="ＭＳ Ｐゴシック" pitchFamily="34" charset="-128"/>
                </a:rPr>
                <a:t>Air Force WC-130J: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600" b="1" dirty="0">
                  <a:ea typeface="ＭＳ Ｐゴシック" pitchFamily="34" charset="-128"/>
                </a:rPr>
                <a:t>SFMR:  Surface winds / intensity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600" b="1" dirty="0">
                  <a:ea typeface="ＭＳ Ｐゴシック" pitchFamily="34" charset="-128"/>
                </a:rPr>
                <a:t>Radar:  Precipitation structure</a:t>
              </a:r>
            </a:p>
            <a:p>
              <a:pPr eaLnBrk="1" hangingPunct="1">
                <a:buFont typeface="Arial" pitchFamily="34" charset="0"/>
                <a:buChar char="•"/>
              </a:pPr>
              <a:r>
                <a:rPr lang="en-US" sz="1600" b="1" dirty="0">
                  <a:ea typeface="ＭＳ Ｐゴシック" pitchFamily="34" charset="-128"/>
                </a:rPr>
                <a:t>GPS </a:t>
              </a:r>
              <a:r>
                <a:rPr lang="en-US" sz="1600" b="1" dirty="0" err="1">
                  <a:ea typeface="ＭＳ Ｐゴシック" pitchFamily="34" charset="-128"/>
                </a:rPr>
                <a:t>Dropsondes</a:t>
              </a:r>
              <a:r>
                <a:rPr lang="en-US" sz="1600" b="1" dirty="0">
                  <a:ea typeface="ＭＳ Ｐゴシック" pitchFamily="34" charset="-128"/>
                </a:rPr>
                <a:t>: Vertical Structure-</a:t>
              </a:r>
            </a:p>
            <a:p>
              <a:pPr eaLnBrk="1" hangingPunct="1"/>
              <a:r>
                <a:rPr lang="en-US" sz="1600" b="1" dirty="0">
                  <a:ea typeface="ＭＳ Ｐゴシック" pitchFamily="34" charset="-128"/>
                </a:rPr>
                <a:t>		wind, temperature, humidity</a:t>
              </a:r>
            </a:p>
          </p:txBody>
        </p:sp>
        <p:sp>
          <p:nvSpPr>
            <p:cNvPr id="43" name="Isosceles Triangle 42"/>
            <p:cNvSpPr/>
            <p:nvPr/>
          </p:nvSpPr>
          <p:spPr bwMode="auto">
            <a:xfrm>
              <a:off x="2905418" y="5082488"/>
              <a:ext cx="152392" cy="736943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44" name="Isosceles Triangle 43"/>
            <p:cNvSpPr/>
            <p:nvPr/>
          </p:nvSpPr>
          <p:spPr bwMode="auto">
            <a:xfrm flipV="1">
              <a:off x="2219429" y="4701602"/>
              <a:ext cx="152400" cy="735768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9496" name="TextBox 44"/>
            <p:cNvSpPr txBox="1">
              <a:spLocks noChangeArrowheads="1"/>
            </p:cNvSpPr>
            <p:nvPr/>
          </p:nvSpPr>
          <p:spPr bwMode="auto">
            <a:xfrm>
              <a:off x="2219429" y="5450796"/>
              <a:ext cx="7441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Arial Black" pitchFamily="34" charset="0"/>
                  <a:ea typeface="ＭＳ Ｐゴシック" pitchFamily="34" charset="-128"/>
                </a:rPr>
                <a:t>SFMR</a:t>
              </a:r>
            </a:p>
          </p:txBody>
        </p:sp>
        <p:sp>
          <p:nvSpPr>
            <p:cNvPr id="19497" name="TextBox 45"/>
            <p:cNvSpPr txBox="1">
              <a:spLocks noChangeArrowheads="1"/>
            </p:cNvSpPr>
            <p:nvPr/>
          </p:nvSpPr>
          <p:spPr bwMode="auto">
            <a:xfrm>
              <a:off x="1920151" y="5102556"/>
              <a:ext cx="7649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Arial Black" pitchFamily="34" charset="0"/>
                  <a:ea typeface="ＭＳ Ｐゴシック" pitchFamily="34" charset="-128"/>
                </a:rPr>
                <a:t>Radar</a:t>
              </a:r>
            </a:p>
          </p:txBody>
        </p:sp>
        <p:sp>
          <p:nvSpPr>
            <p:cNvPr id="47" name="Isosceles Triangle 46"/>
            <p:cNvSpPr/>
            <p:nvPr/>
          </p:nvSpPr>
          <p:spPr bwMode="auto">
            <a:xfrm>
              <a:off x="5650054" y="2316950"/>
              <a:ext cx="152392" cy="1571400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600"/>
            </a:p>
          </p:txBody>
        </p:sp>
        <p:pic>
          <p:nvPicPr>
            <p:cNvPr id="19499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278" y="3642895"/>
              <a:ext cx="347663" cy="62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0" name="Freeform 21"/>
            <p:cNvSpPr>
              <a:spLocks/>
            </p:cNvSpPr>
            <p:nvPr/>
          </p:nvSpPr>
          <p:spPr bwMode="auto">
            <a:xfrm>
              <a:off x="6029766" y="2261971"/>
              <a:ext cx="315912" cy="1414256"/>
            </a:xfrm>
            <a:custGeom>
              <a:avLst/>
              <a:gdLst>
                <a:gd name="T0" fmla="*/ 0 w 315045"/>
                <a:gd name="T1" fmla="*/ 0 h 1413863"/>
                <a:gd name="T2" fmla="*/ 200736 w 315045"/>
                <a:gd name="T3" fmla="*/ 378858 h 1413863"/>
                <a:gd name="T4" fmla="*/ 297089 w 315045"/>
                <a:gd name="T5" fmla="*/ 1012862 h 1413863"/>
                <a:gd name="T6" fmla="*/ 329207 w 315045"/>
                <a:gd name="T7" fmla="*/ 1422649 h 1413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045"/>
                <a:gd name="T13" fmla="*/ 0 h 1413863"/>
                <a:gd name="T14" fmla="*/ 315045 w 315045"/>
                <a:gd name="T15" fmla="*/ 1413863 h 1413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045" h="1413863">
                  <a:moveTo>
                    <a:pt x="0" y="0"/>
                  </a:moveTo>
                  <a:cubicBezTo>
                    <a:pt x="33938" y="81323"/>
                    <a:pt x="113980" y="201066"/>
                    <a:pt x="192101" y="376518"/>
                  </a:cubicBezTo>
                  <a:cubicBezTo>
                    <a:pt x="270222" y="551970"/>
                    <a:pt x="263818" y="833718"/>
                    <a:pt x="284309" y="1006609"/>
                  </a:cubicBezTo>
                  <a:cubicBezTo>
                    <a:pt x="304800" y="1179500"/>
                    <a:pt x="295835" y="1351110"/>
                    <a:pt x="315045" y="14138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22"/>
            <p:cNvSpPr>
              <a:spLocks noChangeArrowheads="1"/>
            </p:cNvSpPr>
            <p:nvPr/>
          </p:nvSpPr>
          <p:spPr bwMode="auto">
            <a:xfrm>
              <a:off x="6639029" y="1868328"/>
              <a:ext cx="2438400" cy="1619014"/>
            </a:xfrm>
            <a:prstGeom prst="rect">
              <a:avLst/>
            </a:prstGeom>
            <a:solidFill>
              <a:schemeClr val="bg1">
                <a:alpha val="8313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1" name="TextBox 46"/>
            <p:cNvSpPr txBox="1">
              <a:spLocks noChangeArrowheads="1"/>
            </p:cNvSpPr>
            <p:nvPr/>
          </p:nvSpPr>
          <p:spPr bwMode="auto">
            <a:xfrm>
              <a:off x="6629488" y="1687111"/>
              <a:ext cx="2457315" cy="28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800" u="sng" dirty="0">
                  <a:solidFill>
                    <a:srgbClr val="C00000"/>
                  </a:solidFill>
                  <a:latin typeface="Arial Black" pitchFamily="34" charset="0"/>
                </a:rPr>
                <a:t>Global </a:t>
              </a:r>
              <a:r>
                <a:rPr lang="en-US" sz="1800" u="sng" dirty="0" smtClean="0">
                  <a:solidFill>
                    <a:srgbClr val="C00000"/>
                  </a:solidFill>
                  <a:latin typeface="Arial Black" pitchFamily="34" charset="0"/>
                </a:rPr>
                <a:t>Hawk:</a:t>
              </a:r>
              <a:endParaRPr lang="en-US" sz="1800" u="sng" dirty="0">
                <a:solidFill>
                  <a:srgbClr val="C00000"/>
                </a:solidFill>
                <a:latin typeface="Arial Black" pitchFamily="34" charset="0"/>
              </a:endParaRPr>
            </a:p>
            <a:p>
              <a:pPr eaLnBrk="1" hangingPunct="1">
                <a:buSzPct val="150000"/>
                <a:buFont typeface="Arial" charset="0"/>
                <a:buChar char="•"/>
                <a:defRPr/>
              </a:pPr>
              <a:r>
                <a:rPr lang="en-US" sz="1600" b="1" dirty="0"/>
                <a:t> </a:t>
              </a:r>
              <a:r>
                <a:rPr lang="en-US" sz="1600" b="1" dirty="0" smtClean="0"/>
                <a:t>AV-1 </a:t>
              </a:r>
              <a:r>
                <a:rPr lang="en-US" sz="1600" b="1" dirty="0"/>
                <a:t>remote </a:t>
              </a:r>
              <a:r>
                <a:rPr lang="en-US" sz="1600" b="1" dirty="0" smtClean="0"/>
                <a:t>sensors</a:t>
              </a:r>
              <a:endParaRPr lang="en-US" sz="1600" b="1" dirty="0"/>
            </a:p>
            <a:p>
              <a:pPr lvl="1" eaLnBrk="1" hangingPunct="1">
                <a:buFont typeface="Wingdings" pitchFamily="-111" charset="2"/>
                <a:buChar char="Ø"/>
                <a:defRPr/>
              </a:pPr>
              <a:r>
                <a:rPr lang="en-US" sz="1600" b="1" dirty="0" smtClean="0"/>
                <a:t>HIRAD</a:t>
              </a:r>
              <a:endParaRPr lang="en-US" sz="1600" b="1" dirty="0"/>
            </a:p>
            <a:p>
              <a:pPr lvl="1" eaLnBrk="1" hangingPunct="1">
                <a:buFont typeface="Wingdings" pitchFamily="-111" charset="2"/>
                <a:buChar char="Ø"/>
                <a:defRPr/>
              </a:pPr>
              <a:r>
                <a:rPr lang="en-US" sz="1600" b="1" dirty="0" smtClean="0"/>
                <a:t>HIWRAP</a:t>
              </a:r>
            </a:p>
            <a:p>
              <a:pPr lvl="1" eaLnBrk="1" hangingPunct="1">
                <a:buFont typeface="Wingdings" pitchFamily="-111" charset="2"/>
                <a:buChar char="Ø"/>
                <a:defRPr/>
              </a:pPr>
              <a:r>
                <a:rPr lang="en-US" sz="1600" b="1" dirty="0" smtClean="0"/>
                <a:t>HAMSR</a:t>
              </a:r>
              <a:endParaRPr lang="en-US" sz="1600" b="1" dirty="0"/>
            </a:p>
            <a:p>
              <a:pPr eaLnBrk="1" hangingPunct="1">
                <a:buSzPct val="150000"/>
                <a:buFont typeface="Arial" charset="0"/>
                <a:buChar char="•"/>
                <a:defRPr/>
              </a:pPr>
              <a:r>
                <a:rPr lang="en-US" sz="1600" b="1" dirty="0" smtClean="0"/>
                <a:t> Navy </a:t>
              </a:r>
              <a:r>
                <a:rPr lang="en-US" sz="1600" b="1" dirty="0" err="1" smtClean="0"/>
                <a:t>Dropsondes</a:t>
              </a:r>
              <a:r>
                <a:rPr lang="en-US" sz="1600" b="1" dirty="0" smtClean="0"/>
                <a:t>?</a:t>
              </a:r>
            </a:p>
            <a:p>
              <a:pPr eaLnBrk="1" hangingPunct="1">
                <a:buSzPct val="150000"/>
                <a:buFont typeface="Arial" charset="0"/>
                <a:buChar char="•"/>
                <a:defRPr/>
              </a:pPr>
              <a:r>
                <a:rPr lang="en-US" sz="1600" b="1" dirty="0" smtClean="0"/>
                <a:t> AV-6 Remote Sensors</a:t>
              </a:r>
            </a:p>
            <a:p>
              <a:pPr lvl="1" eaLnBrk="1" hangingPunct="1">
                <a:buSzPct val="100000"/>
                <a:buFont typeface="Wingdings" pitchFamily="2" charset="2"/>
                <a:buChar char="Ø"/>
                <a:defRPr/>
              </a:pPr>
              <a:r>
                <a:rPr lang="en-US" sz="1600" b="1" dirty="0" smtClean="0"/>
                <a:t>CPL </a:t>
              </a:r>
            </a:p>
            <a:p>
              <a:pPr lvl="1" eaLnBrk="1" hangingPunct="1">
                <a:buSzPct val="100000"/>
                <a:buFont typeface="Wingdings" pitchFamily="2" charset="2"/>
                <a:buChar char="Ø"/>
                <a:defRPr/>
              </a:pPr>
              <a:r>
                <a:rPr lang="en-US" sz="1600" b="1" dirty="0" smtClean="0"/>
                <a:t>H-HIS</a:t>
              </a:r>
            </a:p>
            <a:p>
              <a:pPr lvl="1" eaLnBrk="1" hangingPunct="1">
                <a:buSzPct val="100000"/>
                <a:buFont typeface="Wingdings" pitchFamily="2" charset="2"/>
                <a:buChar char="Ø"/>
                <a:defRPr/>
              </a:pPr>
              <a:r>
                <a:rPr lang="en-US" sz="1600" b="1" dirty="0" err="1" smtClean="0"/>
                <a:t>TwiLite</a:t>
              </a:r>
              <a:r>
                <a:rPr lang="en-US" sz="1600" b="1" dirty="0" smtClean="0"/>
                <a:t>?</a:t>
              </a:r>
            </a:p>
            <a:p>
              <a:pPr marL="285750" indent="-285750" eaLnBrk="1" hangingPunct="1">
                <a:buSzPct val="150000"/>
                <a:buFont typeface="Arial" pitchFamily="34" charset="0"/>
                <a:buChar char="•"/>
                <a:defRPr/>
              </a:pPr>
              <a:r>
                <a:rPr lang="en-US" sz="1600" b="1" dirty="0" smtClean="0"/>
                <a:t>NCAR </a:t>
              </a:r>
              <a:r>
                <a:rPr lang="en-US" sz="1600" b="1" dirty="0" err="1" smtClean="0"/>
                <a:t>Dropsondes</a:t>
              </a:r>
              <a:endParaRPr lang="en-US" sz="1600" b="1" dirty="0"/>
            </a:p>
          </p:txBody>
        </p:sp>
        <p:sp>
          <p:nvSpPr>
            <p:cNvPr id="19503" name="Freeform 21"/>
            <p:cNvSpPr>
              <a:spLocks/>
            </p:cNvSpPr>
            <p:nvPr/>
          </p:nvSpPr>
          <p:spPr bwMode="auto">
            <a:xfrm>
              <a:off x="3331057" y="4942736"/>
              <a:ext cx="132767" cy="527289"/>
            </a:xfrm>
            <a:custGeom>
              <a:avLst/>
              <a:gdLst>
                <a:gd name="T0" fmla="*/ 0 w 315045"/>
                <a:gd name="T1" fmla="*/ 0 h 1413863"/>
                <a:gd name="T2" fmla="*/ 6262 w 315045"/>
                <a:gd name="T3" fmla="*/ 7321 h 1413863"/>
                <a:gd name="T4" fmla="*/ 9268 w 315045"/>
                <a:gd name="T5" fmla="*/ 19572 h 1413863"/>
                <a:gd name="T6" fmla="*/ 10270 w 315045"/>
                <a:gd name="T7" fmla="*/ 27490 h 14138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045"/>
                <a:gd name="T13" fmla="*/ 0 h 1413863"/>
                <a:gd name="T14" fmla="*/ 315045 w 315045"/>
                <a:gd name="T15" fmla="*/ 1413863 h 14138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045" h="1413863">
                  <a:moveTo>
                    <a:pt x="0" y="0"/>
                  </a:moveTo>
                  <a:cubicBezTo>
                    <a:pt x="33938" y="81323"/>
                    <a:pt x="113980" y="201066"/>
                    <a:pt x="192101" y="376518"/>
                  </a:cubicBezTo>
                  <a:cubicBezTo>
                    <a:pt x="270222" y="551970"/>
                    <a:pt x="263818" y="833718"/>
                    <a:pt x="284309" y="1006609"/>
                  </a:cubicBezTo>
                  <a:cubicBezTo>
                    <a:pt x="304800" y="1179500"/>
                    <a:pt x="295835" y="1351110"/>
                    <a:pt x="315045" y="14138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04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286893"/>
              <a:ext cx="209372" cy="3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1404938" y="5943600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latin typeface="Calibri" pitchFamily="34" charset="0"/>
              </a:rPr>
              <a:t>Strategy:   WC-130J to monitor the TC intensity and structure</a:t>
            </a:r>
          </a:p>
          <a:p>
            <a:pPr eaLnBrk="1" hangingPunct="1"/>
            <a:r>
              <a:rPr lang="en-US" sz="2000" b="1" dirty="0">
                <a:latin typeface="Calibri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Global Hawks to observe the outflow and environment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7765" y="935335"/>
            <a:ext cx="2514333" cy="392113"/>
          </a:xfrm>
          <a:noFill/>
        </p:spPr>
        <p:txBody>
          <a:bodyPr/>
          <a:lstStyle/>
          <a:p>
            <a:r>
              <a:rPr lang="en-US" sz="1800" b="1" dirty="0" smtClean="0">
                <a:solidFill>
                  <a:srgbClr val="000090"/>
                </a:solidFill>
              </a:rPr>
              <a:t>Observational Strategy</a:t>
            </a:r>
            <a:endParaRPr lang="en-US" sz="36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28600" y="1295400"/>
            <a:ext cx="8763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125000"/>
              <a:buFont typeface="Arial" pitchFamily="34" charset="0"/>
              <a:buAutoNum type="arabicParenR"/>
              <a:defRPr/>
            </a:pPr>
            <a:r>
              <a:rPr lang="en-US" sz="1800" b="1" dirty="0">
                <a:latin typeface="Calibri" pitchFamily="34" charset="0"/>
              </a:rPr>
              <a:t>Understand the coupling between all the branches of the </a:t>
            </a:r>
            <a:r>
              <a:rPr lang="en-US" sz="1800" b="1" u="sng" dirty="0">
                <a:latin typeface="Calibri" pitchFamily="34" charset="0"/>
              </a:rPr>
              <a:t>secondary circulation</a:t>
            </a:r>
            <a:r>
              <a:rPr lang="en-US" sz="1800" b="1" dirty="0">
                <a:latin typeface="Calibri" pitchFamily="34" charset="0"/>
              </a:rPr>
              <a:t> (and the relationship of this coupling to intensity changes)</a:t>
            </a: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Upper-level outflow changes </a:t>
            </a:r>
            <a:r>
              <a:rPr lang="en-US" sz="1600" b="1" dirty="0">
                <a:latin typeface="Calibri" pitchFamily="34" charset="0"/>
              </a:rPr>
              <a:t>lead to </a:t>
            </a:r>
            <a:r>
              <a:rPr lang="en-US" sz="1600" dirty="0">
                <a:latin typeface="Calibri" pitchFamily="34" charset="0"/>
              </a:rPr>
              <a:t>increased convection and </a:t>
            </a:r>
            <a:r>
              <a:rPr lang="en-US" sz="1600" dirty="0" smtClean="0">
                <a:latin typeface="Calibri" pitchFamily="34" charset="0"/>
              </a:rPr>
              <a:t>intensification.</a:t>
            </a: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b="1" i="1" dirty="0" smtClean="0">
                <a:latin typeface="Calibri" pitchFamily="34" charset="0"/>
              </a:rPr>
              <a:t>Active Outflow</a:t>
            </a: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b="1" i="1" dirty="0" smtClean="0">
                <a:latin typeface="Calibri" pitchFamily="34" charset="0"/>
              </a:rPr>
              <a:t>Interaction of environment with TC</a:t>
            </a:r>
            <a:endParaRPr lang="en-US" sz="1600" b="1" dirty="0">
              <a:latin typeface="Calibri" pitchFamily="34" charset="0"/>
            </a:endParaRP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Upper-level outflow changes </a:t>
            </a:r>
            <a:r>
              <a:rPr lang="en-US" sz="1600" b="1" dirty="0">
                <a:latin typeface="Calibri" pitchFamily="34" charset="0"/>
              </a:rPr>
              <a:t>result from </a:t>
            </a:r>
            <a:r>
              <a:rPr lang="en-US" sz="1600" dirty="0">
                <a:latin typeface="Calibri" pitchFamily="34" charset="0"/>
              </a:rPr>
              <a:t>increased convection </a:t>
            </a:r>
            <a:endParaRPr lang="en-US" sz="1600" dirty="0" smtClean="0">
              <a:latin typeface="Calibri" pitchFamily="34" charset="0"/>
            </a:endParaRP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b="1" i="1" dirty="0" smtClean="0">
                <a:latin typeface="Calibri" pitchFamily="34" charset="0"/>
              </a:rPr>
              <a:t>Passive Outflow</a:t>
            </a:r>
          </a:p>
          <a:p>
            <a:pPr marL="1257300" lvl="2" indent="-342900"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b="1" i="1" dirty="0" smtClean="0">
                <a:latin typeface="Calibri" pitchFamily="34" charset="0"/>
              </a:rPr>
              <a:t>Interaction of TC with environment</a:t>
            </a:r>
            <a:endParaRPr lang="en-US" sz="1600" b="1" dirty="0">
              <a:latin typeface="Calibri" pitchFamily="34" charset="0"/>
            </a:endParaRP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Dependencies on boundary layer characteristics</a:t>
            </a: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Secondary eyewall cycles </a:t>
            </a:r>
          </a:p>
          <a:p>
            <a:pPr marL="1257300" lvl="2" indent="-342900">
              <a:buClr>
                <a:srgbClr val="FF0000"/>
              </a:buClr>
              <a:buSzPct val="150000"/>
              <a:defRPr/>
            </a:pPr>
            <a:endParaRPr lang="en-US" sz="1400" dirty="0">
              <a:latin typeface="Calibri" pitchFamily="34" charset="0"/>
            </a:endParaRPr>
          </a:p>
          <a:p>
            <a:pPr marL="457200" indent="-457200">
              <a:buClr>
                <a:srgbClr val="FF0000"/>
              </a:buClr>
              <a:buSzPct val="125000"/>
              <a:buFont typeface="Arial" pitchFamily="34" charset="0"/>
              <a:buAutoNum type="arabicParenR"/>
              <a:defRPr/>
            </a:pPr>
            <a:r>
              <a:rPr lang="en-US" sz="1800" b="1" dirty="0">
                <a:latin typeface="Calibri" pitchFamily="34" charset="0"/>
              </a:rPr>
              <a:t>Linkages </a:t>
            </a:r>
            <a:r>
              <a:rPr lang="en-US" sz="1800" b="1" dirty="0">
                <a:latin typeface="+mn-lt"/>
              </a:rPr>
              <a:t>between changes in the secondary circulation and their influence on the </a:t>
            </a:r>
            <a:r>
              <a:rPr lang="en-US" sz="1800" b="1" u="sng" dirty="0">
                <a:latin typeface="+mn-lt"/>
              </a:rPr>
              <a:t>primary circulation </a:t>
            </a:r>
            <a:r>
              <a:rPr lang="en-US" sz="1800" b="1" dirty="0">
                <a:latin typeface="+mn-lt"/>
              </a:rPr>
              <a:t>(TC intensity changes)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How do changes in the outflow impact changes in TC intensity?</a:t>
            </a:r>
          </a:p>
          <a:p>
            <a:pPr lvl="1"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>
                <a:latin typeface="+mn-lt"/>
              </a:rPr>
              <a:t>What are the relative roles of the TC vortex and the environment?</a:t>
            </a:r>
          </a:p>
          <a:p>
            <a:pPr marL="457200" indent="-457200">
              <a:buClr>
                <a:srgbClr val="FF0000"/>
              </a:buClr>
              <a:buSzPct val="125000"/>
              <a:buFont typeface="Arial" pitchFamily="34" charset="0"/>
              <a:buAutoNum type="arabicParenR"/>
              <a:defRPr/>
            </a:pPr>
            <a:endParaRPr lang="en-US" sz="1400" b="1" dirty="0">
              <a:latin typeface="Calibri" pitchFamily="34" charset="0"/>
            </a:endParaRPr>
          </a:p>
          <a:p>
            <a:pPr marL="457200" indent="-457200">
              <a:buClr>
                <a:srgbClr val="FF0000"/>
              </a:buClr>
              <a:buSzPct val="125000"/>
              <a:buFont typeface="Arial" pitchFamily="34" charset="0"/>
              <a:buAutoNum type="arabicParenR"/>
              <a:defRPr/>
            </a:pPr>
            <a:r>
              <a:rPr lang="en-US" sz="1800" b="1" dirty="0">
                <a:latin typeface="Calibri" pitchFamily="34" charset="0"/>
              </a:rPr>
              <a:t>Evolution of outflow in relation to the environment</a:t>
            </a: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Outflow Morphology and TC dynamics</a:t>
            </a: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Interaction between the outflow and the upper level environment (phasing, depth and strength of the outflow)</a:t>
            </a:r>
          </a:p>
          <a:p>
            <a:pPr marL="800100" lvl="1" indent="-342900">
              <a:buClr>
                <a:srgbClr val="FF0000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Evolution of outflow channels and associated rapid intensification or weakening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0" y="921204"/>
            <a:ext cx="9144000" cy="29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000090"/>
                </a:solidFill>
                <a:latin typeface="Calibri" pitchFamily="34" charset="0"/>
              </a:rPr>
              <a:t>Key Science Issues</a:t>
            </a:r>
          </a:p>
        </p:txBody>
      </p:sp>
    </p:spTree>
    <p:extLst>
      <p:ext uri="{BB962C8B-B14F-4D97-AF65-F5344CB8AC3E}">
        <p14:creationId xmlns:p14="http://schemas.microsoft.com/office/powerpoint/2010/main" val="1010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92200"/>
            <a:ext cx="9194800" cy="5313363"/>
            <a:chOff x="0" y="1092200"/>
            <a:chExt cx="9194800" cy="5313363"/>
          </a:xfrm>
        </p:grpSpPr>
        <p:pic>
          <p:nvPicPr>
            <p:cNvPr id="5" name="Picture 2" descr="C:\Users\black\Desktop\Roke_CIMSS_Vmax_sm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" t="16727" r="7492" b="3011"/>
            <a:stretch>
              <a:fillRect/>
            </a:stretch>
          </p:blipFill>
          <p:spPr bwMode="auto">
            <a:xfrm>
              <a:off x="5189538" y="1208088"/>
              <a:ext cx="3725862" cy="260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has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52863"/>
              <a:ext cx="3235325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phase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776663"/>
              <a:ext cx="3330575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phase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05263"/>
              <a:ext cx="3403600" cy="227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33400" y="1092200"/>
              <a:ext cx="4572000" cy="269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8001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600" b="1" u="sng" dirty="0">
                  <a:solidFill>
                    <a:srgbClr val="C00000"/>
                  </a:solidFill>
                </a:rPr>
                <a:t> </a:t>
              </a:r>
              <a:r>
                <a:rPr lang="en-US" sz="1800" b="1" u="sng" dirty="0">
                  <a:solidFill>
                    <a:srgbClr val="C00000"/>
                  </a:solidFill>
                </a:rPr>
                <a:t>Lifecycle Hypothesis</a:t>
              </a:r>
              <a:endParaRPr lang="en-US" sz="1600" b="1" u="sng" dirty="0">
                <a:solidFill>
                  <a:srgbClr val="C00000"/>
                </a:solidFill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400" dirty="0">
                  <a:solidFill>
                    <a:srgbClr val="000090"/>
                  </a:solidFill>
                </a:rPr>
                <a:t>Analysis of the </a:t>
              </a:r>
              <a:r>
                <a:rPr lang="en-US" sz="1400" dirty="0" err="1">
                  <a:solidFill>
                    <a:srgbClr val="000090"/>
                  </a:solidFill>
                </a:rPr>
                <a:t>Roke</a:t>
              </a:r>
              <a:r>
                <a:rPr lang="en-US" sz="1400" dirty="0">
                  <a:solidFill>
                    <a:srgbClr val="000090"/>
                  </a:solidFill>
                </a:rPr>
                <a:t> Outflow Channel Morphology and comparison to 6 other cases studies:</a:t>
              </a:r>
            </a:p>
            <a:p>
              <a:pPr lvl="1">
                <a:spcBef>
                  <a:spcPct val="20000"/>
                </a:spcBef>
                <a:buFont typeface="Lucida Grande" pitchFamily="-111" charset="0"/>
                <a:buChar char="-"/>
              </a:pPr>
              <a:r>
                <a:rPr lang="en-US" sz="1200" dirty="0"/>
                <a:t>WPAC:  </a:t>
              </a:r>
              <a:r>
                <a:rPr lang="en-US" sz="1200" dirty="0" err="1"/>
                <a:t>Roke</a:t>
              </a:r>
              <a:r>
                <a:rPr lang="en-US" sz="1200" dirty="0"/>
                <a:t> and </a:t>
              </a:r>
              <a:r>
                <a:rPr lang="en-US" sz="1200" dirty="0" err="1"/>
                <a:t>Songda</a:t>
              </a:r>
              <a:endParaRPr lang="en-US" sz="1200" dirty="0"/>
            </a:p>
            <a:p>
              <a:pPr lvl="1">
                <a:spcBef>
                  <a:spcPct val="20000"/>
                </a:spcBef>
                <a:buFont typeface="Lucida Grande" pitchFamily="-111" charset="0"/>
                <a:buChar char="-"/>
              </a:pPr>
              <a:r>
                <a:rPr lang="en-US" sz="1200" dirty="0"/>
                <a:t>ATL:  Earl and Irene</a:t>
              </a:r>
            </a:p>
            <a:p>
              <a:pPr lvl="1">
                <a:spcBef>
                  <a:spcPct val="20000"/>
                </a:spcBef>
                <a:buFont typeface="Lucida Grande" pitchFamily="-111" charset="0"/>
                <a:buChar char="-"/>
              </a:pPr>
              <a:r>
                <a:rPr lang="en-US" sz="1200" dirty="0"/>
                <a:t>GOM:  Charlie, Katrina, and Opal</a:t>
              </a:r>
            </a:p>
            <a:p>
              <a:pPr>
                <a:spcBef>
                  <a:spcPct val="20000"/>
                </a:spcBef>
              </a:pPr>
              <a:r>
                <a:rPr lang="en-US" sz="1400" dirty="0">
                  <a:solidFill>
                    <a:srgbClr val="000090"/>
                  </a:solidFill>
                </a:rPr>
                <a:t>       led to the following hypothesis relating the morphology of the TC outflow to TC intensity:</a:t>
              </a:r>
            </a:p>
            <a:p>
              <a:pPr>
                <a:spcBef>
                  <a:spcPct val="20000"/>
                </a:spcBef>
              </a:pPr>
              <a:endParaRPr lang="en-US" sz="800" dirty="0">
                <a:solidFill>
                  <a:srgbClr val="000090"/>
                </a:solidFill>
              </a:endParaRPr>
            </a:p>
            <a:p>
              <a:pPr lvl="1" eaLnBrk="1" hangingPunct="1">
                <a:buFont typeface="Courier New" pitchFamily="-111" charset="0"/>
                <a:buChar char="o"/>
              </a:pPr>
              <a:endParaRPr lang="en-US" sz="1400" dirty="0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04800" y="3124200"/>
              <a:ext cx="4953000" cy="738188"/>
            </a:xfrm>
            <a:prstGeom prst="rect">
              <a:avLst/>
            </a:prstGeom>
            <a:solidFill>
              <a:srgbClr val="FFFF00">
                <a:alpha val="39999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400" b="1" i="1">
                  <a:solidFill>
                    <a:srgbClr val="FF0000"/>
                  </a:solidFill>
                </a:rPr>
                <a:t>HYPOTHESIS:  </a:t>
              </a:r>
              <a:r>
                <a:rPr lang="en-US" sz="1400" b="1" i="1"/>
                <a:t>There is a characteristic evolution of the outflow as the storm interacts with the environment that corresponds to changes in intensity and structure.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37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988" y="877094"/>
            <a:ext cx="9170988" cy="6007894"/>
            <a:chOff x="12700" y="17463"/>
            <a:chExt cx="9185276" cy="6867525"/>
          </a:xfrm>
        </p:grpSpPr>
        <p:pic>
          <p:nvPicPr>
            <p:cNvPr id="5" name="Picture 3" descr="C:\Users\moskaitis\Desktop\Roke\20110919_00_NWPacific_UpperDivergenceLar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2" r="40945" b="29424"/>
            <a:stretch>
              <a:fillRect/>
            </a:stretch>
          </p:blipFill>
          <p:spPr bwMode="auto">
            <a:xfrm>
              <a:off x="3906838" y="2312988"/>
              <a:ext cx="5291138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Users\moskaitis\Desktop\Roke\20110919_00_NWPacific_MidUpperWindsLar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r="40948" b="29588"/>
            <a:stretch>
              <a:fillRect/>
            </a:stretch>
          </p:blipFill>
          <p:spPr bwMode="auto">
            <a:xfrm>
              <a:off x="26988" y="33338"/>
              <a:ext cx="5313363" cy="456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5360988" y="138113"/>
              <a:ext cx="381000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C00000"/>
                  </a:solidFill>
                  <a:cs typeface="Arial" charset="0"/>
                </a:rPr>
                <a:t>Outflow &amp; Intensification</a:t>
              </a:r>
            </a:p>
            <a:p>
              <a:pPr algn="ctr" eaLnBrk="1" hangingPunct="1"/>
              <a:r>
                <a:rPr lang="en-US" b="1">
                  <a:solidFill>
                    <a:srgbClr val="C00000"/>
                  </a:solidFill>
                  <a:cs typeface="Arial" charset="0"/>
                </a:rPr>
                <a:t>Typhoon Roke</a:t>
              </a:r>
            </a:p>
            <a:p>
              <a:pPr algn="ctr" eaLnBrk="1" hangingPunct="1"/>
              <a:r>
                <a:rPr lang="en-US" sz="2200" b="1">
                  <a:cs typeface="Arial" charset="0"/>
                </a:rPr>
                <a:t>Pre-Rapid Intensification</a:t>
              </a:r>
            </a:p>
            <a:p>
              <a:pPr algn="ctr" eaLnBrk="1" hangingPunct="1"/>
              <a:r>
                <a:rPr lang="en-US" sz="2000" b="1">
                  <a:cs typeface="Arial" charset="0"/>
                </a:rPr>
                <a:t>00 UTC 19 Sep 2011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5360988" y="1539875"/>
              <a:ext cx="3810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C00000"/>
                  </a:solidFill>
                  <a:cs typeface="Arial" charset="0"/>
                </a:rPr>
                <a:t>Intensity = 65 kt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2700" y="4275138"/>
              <a:ext cx="389255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400">
                  <a:cs typeface="Arial" charset="0"/>
                </a:rPr>
                <a:t>Winds: </a:t>
              </a:r>
              <a:r>
                <a:rPr lang="en-US" sz="1400">
                  <a:solidFill>
                    <a:srgbClr val="00B0F0"/>
                  </a:solidFill>
                  <a:cs typeface="Arial" charset="0"/>
                </a:rPr>
                <a:t>100-250 mb</a:t>
              </a:r>
              <a:r>
                <a:rPr lang="en-US" sz="1400">
                  <a:cs typeface="Arial" charset="0"/>
                </a:rPr>
                <a:t>, </a:t>
              </a:r>
              <a:r>
                <a:rPr lang="en-US" sz="1400">
                  <a:solidFill>
                    <a:srgbClr val="CCCC00"/>
                  </a:solidFill>
                  <a:cs typeface="Arial" charset="0"/>
                </a:rPr>
                <a:t>251-350 mb</a:t>
              </a:r>
              <a:r>
                <a:rPr lang="en-US" sz="1400">
                  <a:cs typeface="Arial" charset="0"/>
                </a:rPr>
                <a:t>, </a:t>
              </a:r>
              <a:r>
                <a:rPr lang="en-US" sz="1400">
                  <a:solidFill>
                    <a:srgbClr val="33CC33"/>
                  </a:solidFill>
                  <a:cs typeface="Arial" charset="0"/>
                </a:rPr>
                <a:t>351-500 mb </a:t>
              </a: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6146800" y="2019300"/>
              <a:ext cx="20939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sz="1400">
                  <a:cs typeface="Arial" charset="0"/>
                </a:rPr>
                <a:t>150-300 mb Divergence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07975" y="268288"/>
              <a:ext cx="3679825" cy="1219200"/>
            </a:xfrm>
            <a:custGeom>
              <a:avLst/>
              <a:gdLst>
                <a:gd name="T0" fmla="*/ 0 w 3680652"/>
                <a:gd name="T1" fmla="*/ 1216632 h 1217919"/>
                <a:gd name="T2" fmla="*/ 1075281 w 3680652"/>
                <a:gd name="T3" fmla="*/ 1116530 h 1217919"/>
                <a:gd name="T4" fmla="*/ 2488508 w 3680652"/>
                <a:gd name="T5" fmla="*/ 523613 h 1217919"/>
                <a:gd name="T6" fmla="*/ 3678998 w 3680652"/>
                <a:gd name="T7" fmla="*/ 0 h 12179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0652"/>
                <a:gd name="T13" fmla="*/ 0 h 1217919"/>
                <a:gd name="T14" fmla="*/ 3680652 w 3680652"/>
                <a:gd name="T15" fmla="*/ 1217919 h 12179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0652" h="1217919">
                  <a:moveTo>
                    <a:pt x="0" y="1214077"/>
                  </a:moveTo>
                  <a:cubicBezTo>
                    <a:pt x="330413" y="1221761"/>
                    <a:pt x="660827" y="1229446"/>
                    <a:pt x="1075765" y="1114185"/>
                  </a:cubicBezTo>
                  <a:cubicBezTo>
                    <a:pt x="1490703" y="998924"/>
                    <a:pt x="2055479" y="708211"/>
                    <a:pt x="2489627" y="522514"/>
                  </a:cubicBezTo>
                  <a:cubicBezTo>
                    <a:pt x="2923775" y="336816"/>
                    <a:pt x="3302213" y="168408"/>
                    <a:pt x="3680652" y="0"/>
                  </a:cubicBezTo>
                </a:path>
              </a:pathLst>
            </a:custGeom>
            <a:noFill/>
            <a:ln w="127000">
              <a:solidFill>
                <a:srgbClr val="FFC000"/>
              </a:solidFill>
              <a:round/>
              <a:headEnd/>
              <a:tailEnd type="stealth" w="med" len="med"/>
            </a:ln>
            <a:effectLst>
              <a:outerShdw dist="63500" dir="2700000" algn="tl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2700" y="17463"/>
              <a:ext cx="2508250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  <a:cs typeface="Arial" charset="0"/>
                </a:rPr>
                <a:t>Upper-Level</a:t>
              </a:r>
            </a:p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  <a:cs typeface="Arial" charset="0"/>
                </a:rPr>
                <a:t>Jet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217613" y="2157413"/>
              <a:ext cx="17446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  <a:cs typeface="Arial" charset="0"/>
                </a:rPr>
                <a:t>Roke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111750" y="4305300"/>
              <a:ext cx="17462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  <a:cs typeface="Arial" charset="0"/>
                </a:rPr>
                <a:t>Roke</a:t>
              </a: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0787695">
              <a:off x="2163763" y="2220913"/>
              <a:ext cx="1292225" cy="1782762"/>
            </a:xfrm>
            <a:custGeom>
              <a:avLst/>
              <a:gdLst>
                <a:gd name="T0" fmla="*/ 0 w 1679299"/>
                <a:gd name="T1" fmla="*/ 2795117 h 1137069"/>
                <a:gd name="T2" fmla="*/ 473582 w 1679299"/>
                <a:gd name="T3" fmla="*/ 2285467 h 1137069"/>
                <a:gd name="T4" fmla="*/ 825796 w 1679299"/>
                <a:gd name="T5" fmla="*/ 1694387 h 1137069"/>
                <a:gd name="T6" fmla="*/ 993787 w 1679299"/>
                <a:gd name="T7" fmla="*/ 835055 h 1137069"/>
                <a:gd name="T8" fmla="*/ 845176 w 1679299"/>
                <a:gd name="T9" fmla="*/ 291367 h 1137069"/>
                <a:gd name="T10" fmla="*/ 594171 w 1679299"/>
                <a:gd name="T11" fmla="*/ 0 h 11370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9299"/>
                <a:gd name="T19" fmla="*/ 0 h 1137069"/>
                <a:gd name="T20" fmla="*/ 1679299 w 1679299"/>
                <a:gd name="T21" fmla="*/ 1137069 h 11370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9299" h="1137069">
                  <a:moveTo>
                    <a:pt x="0" y="1137069"/>
                  </a:moveTo>
                  <a:cubicBezTo>
                    <a:pt x="250053" y="1087717"/>
                    <a:pt x="567353" y="1004371"/>
                    <a:pt x="799788" y="929741"/>
                  </a:cubicBezTo>
                  <a:cubicBezTo>
                    <a:pt x="1032223" y="855111"/>
                    <a:pt x="1248187" y="787625"/>
                    <a:pt x="1394608" y="689286"/>
                  </a:cubicBezTo>
                  <a:cubicBezTo>
                    <a:pt x="1541029" y="590947"/>
                    <a:pt x="1692996" y="432170"/>
                    <a:pt x="1678314" y="339705"/>
                  </a:cubicBezTo>
                  <a:cubicBezTo>
                    <a:pt x="1663632" y="247240"/>
                    <a:pt x="1539816" y="175147"/>
                    <a:pt x="1427337" y="118530"/>
                  </a:cubicBezTo>
                  <a:cubicBezTo>
                    <a:pt x="1314858" y="61913"/>
                    <a:pt x="1053951" y="22416"/>
                    <a:pt x="1003439" y="0"/>
                  </a:cubicBezTo>
                </a:path>
              </a:pathLst>
            </a:custGeom>
            <a:noFill/>
            <a:ln w="127000">
              <a:solidFill>
                <a:schemeClr val="bg1"/>
              </a:solidFill>
              <a:round/>
              <a:headEnd type="stealth" w="med" len="med"/>
              <a:tailEnd/>
            </a:ln>
            <a:effectLst>
              <a:outerShdw dist="101600" dir="2700000" algn="tl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286000" y="3783013"/>
              <a:ext cx="250825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chemeClr val="bg1"/>
                  </a:solidFill>
                  <a:cs typeface="Arial" charset="0"/>
                </a:rPr>
                <a:t>Outflow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25400" y="4643439"/>
              <a:ext cx="3886200" cy="165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5715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buFontTx/>
                <a:buChar char="•"/>
              </a:pPr>
              <a:endParaRPr lang="en-US" sz="800" dirty="0">
                <a:solidFill>
                  <a:srgbClr val="C00000"/>
                </a:solidFill>
                <a:cs typeface="Arial" charset="0"/>
              </a:endParaRPr>
            </a:p>
            <a:p>
              <a:pPr eaLnBrk="1" hangingPunct="1">
                <a:buSzPct val="200000"/>
                <a:buFontTx/>
                <a:buChar char="•"/>
              </a:pPr>
              <a:r>
                <a:rPr lang="en-US" sz="1600" dirty="0">
                  <a:solidFill>
                    <a:srgbClr val="C00000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cs typeface="Arial" charset="0"/>
                </a:rPr>
                <a:t>Outflow directed </a:t>
              </a:r>
              <a:r>
                <a:rPr lang="en-US" sz="1600" b="1" dirty="0" err="1" smtClean="0">
                  <a:solidFill>
                    <a:srgbClr val="C00000"/>
                  </a:solidFill>
                  <a:cs typeface="Arial" charset="0"/>
                </a:rPr>
                <a:t>equatorward</a:t>
              </a:r>
              <a:endParaRPr lang="en-US" sz="1200" b="1" dirty="0">
                <a:solidFill>
                  <a:srgbClr val="C00000"/>
                </a:solidFill>
                <a:cs typeface="Arial" charset="0"/>
              </a:endParaRPr>
            </a:p>
            <a:p>
              <a:pPr eaLnBrk="1" hangingPunct="1">
                <a:buSzPct val="200000"/>
                <a:buFontTx/>
                <a:buChar char="•"/>
              </a:pPr>
              <a:r>
                <a:rPr lang="en-US" sz="1600" b="1" i="1" dirty="0">
                  <a:cs typeface="Arial" charset="0"/>
                </a:rPr>
                <a:t>No interaction </a:t>
              </a:r>
              <a:r>
                <a:rPr lang="en-US" sz="1600" b="1" dirty="0">
                  <a:solidFill>
                    <a:srgbClr val="C00000"/>
                  </a:solidFill>
                  <a:cs typeface="Arial" charset="0"/>
                </a:rPr>
                <a:t>between outflow and approaching upper-level </a:t>
              </a:r>
              <a:r>
                <a:rPr lang="en-US" sz="1600" b="1" dirty="0" smtClean="0">
                  <a:solidFill>
                    <a:srgbClr val="C00000"/>
                  </a:solidFill>
                  <a:cs typeface="Arial" charset="0"/>
                </a:rPr>
                <a:t>jet</a:t>
              </a:r>
              <a:endParaRPr lang="en-US" sz="1200" b="1" dirty="0">
                <a:solidFill>
                  <a:srgbClr val="C00000"/>
                </a:solidFill>
                <a:cs typeface="Arial" charset="0"/>
              </a:endParaRPr>
            </a:p>
            <a:p>
              <a:pPr eaLnBrk="1" hangingPunct="1">
                <a:buSzPct val="200000"/>
                <a:buFontTx/>
                <a:buChar char="•"/>
              </a:pPr>
              <a:r>
                <a:rPr lang="en-US" sz="1600" dirty="0">
                  <a:solidFill>
                    <a:srgbClr val="C00000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cs typeface="Arial" charset="0"/>
                </a:rPr>
                <a:t>Weak upper-level </a:t>
              </a:r>
              <a:r>
                <a:rPr lang="en-US" sz="1600" b="1" dirty="0" smtClean="0">
                  <a:solidFill>
                    <a:srgbClr val="C00000"/>
                  </a:solidFill>
                  <a:cs typeface="Arial" charset="0"/>
                </a:rPr>
                <a:t>divergence</a:t>
              </a:r>
              <a:endParaRPr lang="en-US" sz="1200" b="1" dirty="0">
                <a:solidFill>
                  <a:srgbClr val="C00000"/>
                </a:solidFill>
                <a:cs typeface="Arial" charset="0"/>
              </a:endParaRPr>
            </a:p>
            <a:p>
              <a:pPr eaLnBrk="1" hangingPunct="1">
                <a:buSzPct val="200000"/>
                <a:buFontTx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cs typeface="Arial" charset="0"/>
                </a:rPr>
                <a:t> Weak typhoon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18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986632"/>
            <a:ext cx="9144000" cy="5871368"/>
            <a:chOff x="0" y="0"/>
            <a:chExt cx="9144000" cy="685800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2" name="Picture 2" descr="C:\Users\moskaitis\Desktop\Roke\20110920_00_NWPacific_UpperDivergenceLarg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5" r="41039" b="29643"/>
              <a:stretch>
                <a:fillRect/>
              </a:stretch>
            </p:blipFill>
            <p:spPr bwMode="auto">
              <a:xfrm>
                <a:off x="3886200" y="2300288"/>
                <a:ext cx="5257800" cy="455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3" descr="C:\Users\moskaitis\Desktop\Roke\20110920_00_NWPacific_MidUpperWindsLarg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0" r="40854" b="29411"/>
              <a:stretch>
                <a:fillRect/>
              </a:stretch>
            </p:blipFill>
            <p:spPr bwMode="auto">
              <a:xfrm>
                <a:off x="27940" y="0"/>
                <a:ext cx="53213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6146800" y="2003425"/>
                <a:ext cx="20939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sz="1400">
                    <a:cs typeface="Arial" charset="0"/>
                  </a:rPr>
                  <a:t>150-300 mb Divergence</a:t>
                </a:r>
              </a:p>
            </p:txBody>
          </p:sp>
          <p:sp>
            <p:nvSpPr>
              <p:cNvPr id="25" name="TextBox 7"/>
              <p:cNvSpPr txBox="1">
                <a:spLocks noChangeArrowheads="1"/>
              </p:cNvSpPr>
              <p:nvPr/>
            </p:nvSpPr>
            <p:spPr bwMode="auto">
              <a:xfrm>
                <a:off x="5334000" y="98425"/>
                <a:ext cx="3810000" cy="150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C00000"/>
                    </a:solidFill>
                    <a:cs typeface="Arial" charset="0"/>
                  </a:rPr>
                  <a:t>Outflow &amp; Intensification</a:t>
                </a:r>
              </a:p>
              <a:p>
                <a:pPr algn="ctr" eaLnBrk="1" hangingPunct="1"/>
                <a:r>
                  <a:rPr lang="en-US" b="1" dirty="0">
                    <a:solidFill>
                      <a:srgbClr val="C00000"/>
                    </a:solidFill>
                    <a:cs typeface="Arial" charset="0"/>
                  </a:rPr>
                  <a:t>Typhoon </a:t>
                </a:r>
                <a:r>
                  <a:rPr lang="en-US" b="1" dirty="0" err="1">
                    <a:solidFill>
                      <a:srgbClr val="C00000"/>
                    </a:solidFill>
                    <a:cs typeface="Arial" charset="0"/>
                  </a:rPr>
                  <a:t>Roke</a:t>
                </a:r>
                <a:endParaRPr lang="en-US" b="1" dirty="0">
                  <a:solidFill>
                    <a:srgbClr val="C00000"/>
                  </a:solidFill>
                  <a:cs typeface="Arial" charset="0"/>
                </a:endParaRPr>
              </a:p>
              <a:p>
                <a:pPr algn="ctr" eaLnBrk="1" hangingPunct="1"/>
                <a:r>
                  <a:rPr lang="en-US" sz="2200" b="1" dirty="0">
                    <a:cs typeface="Arial" charset="0"/>
                  </a:rPr>
                  <a:t>Rapid Intensification</a:t>
                </a:r>
              </a:p>
              <a:p>
                <a:pPr algn="ctr" eaLnBrk="1" hangingPunct="1"/>
                <a:r>
                  <a:rPr lang="en-US" sz="2000" b="1" dirty="0">
                    <a:cs typeface="Arial" charset="0"/>
                  </a:rPr>
                  <a:t>00 UTC 20 Sep 2011 (+24h)</a:t>
                </a:r>
              </a:p>
            </p:txBody>
          </p:sp>
          <p:sp>
            <p:nvSpPr>
              <p:cNvPr id="26" name="TextBox 8"/>
              <p:cNvSpPr txBox="1">
                <a:spLocks noChangeArrowheads="1"/>
              </p:cNvSpPr>
              <p:nvPr/>
            </p:nvSpPr>
            <p:spPr bwMode="auto">
              <a:xfrm>
                <a:off x="5656263" y="1504950"/>
                <a:ext cx="313055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sz="2800" b="1" dirty="0">
                    <a:solidFill>
                      <a:srgbClr val="C00000"/>
                    </a:solidFill>
                    <a:cs typeface="Arial" charset="0"/>
                  </a:rPr>
                  <a:t>Intensity = </a:t>
                </a:r>
                <a:r>
                  <a:rPr lang="en-US" sz="2800" b="1" i="1" dirty="0">
                    <a:solidFill>
                      <a:srgbClr val="C00000"/>
                    </a:solidFill>
                    <a:cs typeface="Arial" charset="0"/>
                  </a:rPr>
                  <a:t>115 </a:t>
                </a:r>
                <a:r>
                  <a:rPr lang="en-US" sz="2800" b="1" i="1" dirty="0" err="1">
                    <a:solidFill>
                      <a:srgbClr val="C00000"/>
                    </a:solidFill>
                    <a:cs typeface="Arial" charset="0"/>
                  </a:rPr>
                  <a:t>kt</a:t>
                </a:r>
                <a:endParaRPr lang="en-US" sz="2800" b="1" i="1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  <p:sp>
            <p:nvSpPr>
              <p:cNvPr id="27" name="Text Box 39"/>
              <p:cNvSpPr txBox="1">
                <a:spLocks noChangeArrowheads="1"/>
              </p:cNvSpPr>
              <p:nvPr/>
            </p:nvSpPr>
            <p:spPr bwMode="auto">
              <a:xfrm>
                <a:off x="0" y="4751389"/>
                <a:ext cx="4102100" cy="1833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14300" indent="-1143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eaLnBrk="1" hangingPunct="1">
                  <a:buSzPct val="200000"/>
                  <a:buFontTx/>
                  <a:buChar char="•"/>
                </a:pPr>
                <a:r>
                  <a:rPr lang="en-US" sz="1600" b="1" dirty="0">
                    <a:solidFill>
                      <a:srgbClr val="C00000"/>
                    </a:solidFill>
                    <a:cs typeface="Arial" charset="0"/>
                  </a:rPr>
                  <a:t>Outflow shifts </a:t>
                </a:r>
                <a:r>
                  <a:rPr lang="en-US" sz="1600" b="1" dirty="0" err="1" smtClean="0">
                    <a:solidFill>
                      <a:srgbClr val="C00000"/>
                    </a:solidFill>
                    <a:cs typeface="Arial" charset="0"/>
                  </a:rPr>
                  <a:t>poleward</a:t>
                </a:r>
                <a:endParaRPr lang="en-US" sz="1200" b="1" dirty="0">
                  <a:solidFill>
                    <a:srgbClr val="C00000"/>
                  </a:solidFill>
                  <a:cs typeface="Arial" charset="0"/>
                </a:endParaRPr>
              </a:p>
              <a:p>
                <a:pPr eaLnBrk="1" hangingPunct="1">
                  <a:buSzPct val="200000"/>
                  <a:buFontTx/>
                  <a:buChar char="•"/>
                </a:pPr>
                <a:r>
                  <a:rPr lang="en-US" sz="1600" b="1" i="1" dirty="0">
                    <a:solidFill>
                      <a:srgbClr val="000000"/>
                    </a:solidFill>
                    <a:cs typeface="Arial" charset="0"/>
                  </a:rPr>
                  <a:t>Outflow couples with </a:t>
                </a:r>
                <a:r>
                  <a:rPr lang="en-US" sz="1600" b="1" i="1" dirty="0" smtClean="0">
                    <a:solidFill>
                      <a:srgbClr val="000000"/>
                    </a:solidFill>
                    <a:cs typeface="Arial" charset="0"/>
                  </a:rPr>
                  <a:t>mid-latitude </a:t>
                </a:r>
                <a:r>
                  <a:rPr lang="en-US" sz="1600" b="1" i="1" dirty="0">
                    <a:solidFill>
                      <a:srgbClr val="000000"/>
                    </a:solidFill>
                    <a:cs typeface="Arial" charset="0"/>
                  </a:rPr>
                  <a:t>jet </a:t>
                </a:r>
                <a:endParaRPr lang="en-US" sz="1200" dirty="0">
                  <a:solidFill>
                    <a:srgbClr val="C00000"/>
                  </a:solidFill>
                  <a:cs typeface="Arial" charset="0"/>
                </a:endParaRPr>
              </a:p>
              <a:p>
                <a:pPr eaLnBrk="1" hangingPunct="1">
                  <a:buSzPct val="200000"/>
                  <a:buFontTx/>
                  <a:buChar char="•"/>
                </a:pPr>
                <a:r>
                  <a:rPr lang="en-US" sz="1600" b="1" dirty="0">
                    <a:solidFill>
                      <a:srgbClr val="C00000"/>
                    </a:solidFill>
                    <a:cs typeface="Arial" charset="0"/>
                  </a:rPr>
                  <a:t>Upper-level divergence </a:t>
                </a:r>
                <a:r>
                  <a:rPr lang="en-US" sz="1600" b="1" dirty="0" smtClean="0">
                    <a:solidFill>
                      <a:srgbClr val="C00000"/>
                    </a:solidFill>
                    <a:cs typeface="Arial" charset="0"/>
                  </a:rPr>
                  <a:t>doubles</a:t>
                </a:r>
                <a:endParaRPr lang="en-US" sz="1200" b="1" dirty="0">
                  <a:solidFill>
                    <a:srgbClr val="C00000"/>
                  </a:solidFill>
                  <a:cs typeface="Arial" charset="0"/>
                </a:endParaRPr>
              </a:p>
              <a:p>
                <a:pPr eaLnBrk="1" hangingPunct="1">
                  <a:buSzPct val="200000"/>
                  <a:buFontTx/>
                  <a:buChar char="•"/>
                </a:pPr>
                <a:r>
                  <a:rPr lang="en-US" sz="1600" b="1" dirty="0" err="1">
                    <a:solidFill>
                      <a:srgbClr val="C00000"/>
                    </a:solidFill>
                    <a:cs typeface="Arial" charset="0"/>
                  </a:rPr>
                  <a:t>Roke</a:t>
                </a:r>
                <a:r>
                  <a:rPr lang="en-US" sz="1600" b="1" dirty="0">
                    <a:solidFill>
                      <a:srgbClr val="C00000"/>
                    </a:solidFill>
                    <a:cs typeface="Arial" charset="0"/>
                  </a:rPr>
                  <a:t> undergoes Rapid Intensification, increases intensity by 50 </a:t>
                </a:r>
                <a:r>
                  <a:rPr lang="en-US" sz="1600" b="1" dirty="0" err="1">
                    <a:solidFill>
                      <a:srgbClr val="C00000"/>
                    </a:solidFill>
                    <a:cs typeface="Arial" charset="0"/>
                  </a:rPr>
                  <a:t>kts</a:t>
                </a:r>
                <a:r>
                  <a:rPr lang="en-US" sz="1600" b="1" dirty="0">
                    <a:solidFill>
                      <a:srgbClr val="C00000"/>
                    </a:solidFill>
                    <a:cs typeface="Arial" charset="0"/>
                  </a:rPr>
                  <a:t> in 24 hours</a:t>
                </a: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677228" y="76200"/>
                <a:ext cx="2508250" cy="954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/>
                <a:r>
                  <a:rPr lang="en-US" sz="2800" b="1" dirty="0">
                    <a:solidFill>
                      <a:schemeClr val="bg1"/>
                    </a:solidFill>
                    <a:cs typeface="Arial" charset="0"/>
                  </a:rPr>
                  <a:t>Upper-Level</a:t>
                </a:r>
              </a:p>
              <a:p>
                <a:pPr algn="ctr" eaLnBrk="1" hangingPunct="1"/>
                <a:r>
                  <a:rPr lang="en-US" sz="2800" b="1" dirty="0">
                    <a:solidFill>
                      <a:schemeClr val="bg1"/>
                    </a:solidFill>
                    <a:cs typeface="Arial" charset="0"/>
                  </a:rPr>
                  <a:t>Jet</a:t>
                </a:r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1245553" y="2157413"/>
                <a:ext cx="174466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/>
                <a:r>
                  <a:rPr lang="en-US" sz="2800" b="1">
                    <a:solidFill>
                      <a:schemeClr val="bg1"/>
                    </a:solidFill>
                    <a:cs typeface="Arial" charset="0"/>
                  </a:rPr>
                  <a:t>Roke</a:t>
                </a:r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3075940" y="1611313"/>
                <a:ext cx="2508250" cy="522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/>
                <a:r>
                  <a:rPr lang="en-US" sz="2800" b="1">
                    <a:solidFill>
                      <a:schemeClr val="bg1"/>
                    </a:solidFill>
                    <a:cs typeface="Arial" charset="0"/>
                  </a:rPr>
                  <a:t>Outflow</a:t>
                </a: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864553" y="76200"/>
                <a:ext cx="4310062" cy="1168400"/>
              </a:xfrm>
              <a:custGeom>
                <a:avLst/>
                <a:gdLst>
                  <a:gd name="T0" fmla="*/ 0 w 4310742"/>
                  <a:gd name="T1" fmla="*/ 1136485 h 1168786"/>
                  <a:gd name="T2" fmla="*/ 1705317 w 4310742"/>
                  <a:gd name="T3" fmla="*/ 1113449 h 1168786"/>
                  <a:gd name="T4" fmla="*/ 3118733 w 4310742"/>
                  <a:gd name="T5" fmla="*/ 522168 h 1168786"/>
                  <a:gd name="T6" fmla="*/ 4309382 w 4310742"/>
                  <a:gd name="T7" fmla="*/ 0 h 11687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10742"/>
                  <a:gd name="T13" fmla="*/ 0 h 1168786"/>
                  <a:gd name="T14" fmla="*/ 4310742 w 4310742"/>
                  <a:gd name="T15" fmla="*/ 1168786 h 11687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10742" h="1168786">
                    <a:moveTo>
                      <a:pt x="0" y="1137236"/>
                    </a:moveTo>
                    <a:cubicBezTo>
                      <a:pt x="330413" y="1144920"/>
                      <a:pt x="1185902" y="1216639"/>
                      <a:pt x="1705855" y="1114185"/>
                    </a:cubicBezTo>
                    <a:cubicBezTo>
                      <a:pt x="2225808" y="1011731"/>
                      <a:pt x="2685569" y="708211"/>
                      <a:pt x="3119717" y="522514"/>
                    </a:cubicBezTo>
                    <a:cubicBezTo>
                      <a:pt x="3553865" y="336816"/>
                      <a:pt x="3932303" y="168408"/>
                      <a:pt x="4310742" y="0"/>
                    </a:cubicBezTo>
                  </a:path>
                </a:pathLst>
              </a:custGeom>
              <a:noFill/>
              <a:ln w="127000">
                <a:solidFill>
                  <a:srgbClr val="FFC000"/>
                </a:solidFill>
                <a:round/>
                <a:headEnd/>
                <a:tailEnd type="stealth" w="med" len="med"/>
              </a:ln>
              <a:effectLst>
                <a:outerShdw dist="63500" dir="2700000" algn="tl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rot="10800000">
                <a:off x="2866390" y="76200"/>
                <a:ext cx="2308225" cy="1820863"/>
              </a:xfrm>
              <a:custGeom>
                <a:avLst/>
                <a:gdLst>
                  <a:gd name="T0" fmla="*/ 0 w 2936601"/>
                  <a:gd name="T1" fmla="*/ 2858307 h 1159967"/>
                  <a:gd name="T2" fmla="*/ 891366 w 2936601"/>
                  <a:gd name="T3" fmla="*/ 1967825 h 1159967"/>
                  <a:gd name="T4" fmla="*/ 1191325 w 2936601"/>
                  <a:gd name="T5" fmla="*/ 1610890 h 1159967"/>
                  <a:gd name="T6" fmla="*/ 1534141 w 2936601"/>
                  <a:gd name="T7" fmla="*/ 1042529 h 1159967"/>
                  <a:gd name="T8" fmla="*/ 1814309 w 2936601"/>
                  <a:gd name="T9" fmla="*/ 0 h 11599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36601"/>
                  <a:gd name="T16" fmla="*/ 0 h 1159967"/>
                  <a:gd name="T17" fmla="*/ 2936601 w 2936601"/>
                  <a:gd name="T18" fmla="*/ 1159967 h 11599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36601" h="1159967">
                    <a:moveTo>
                      <a:pt x="0" y="1159967"/>
                    </a:moveTo>
                    <a:cubicBezTo>
                      <a:pt x="240457" y="1091571"/>
                      <a:pt x="1133020" y="888677"/>
                      <a:pt x="1442744" y="798589"/>
                    </a:cubicBezTo>
                    <a:cubicBezTo>
                      <a:pt x="1752468" y="708501"/>
                      <a:pt x="1754854" y="716321"/>
                      <a:pt x="1928251" y="653736"/>
                    </a:cubicBezTo>
                    <a:cubicBezTo>
                      <a:pt x="2101648" y="591152"/>
                      <a:pt x="2315068" y="532038"/>
                      <a:pt x="2483126" y="423082"/>
                    </a:cubicBezTo>
                    <a:cubicBezTo>
                      <a:pt x="2651184" y="314126"/>
                      <a:pt x="2936139" y="102476"/>
                      <a:pt x="2936601" y="0"/>
                    </a:cubicBezTo>
                  </a:path>
                </a:pathLst>
              </a:custGeom>
              <a:noFill/>
              <a:ln w="127000">
                <a:solidFill>
                  <a:schemeClr val="bg1"/>
                </a:solidFill>
                <a:round/>
                <a:headEnd type="stealth" w="med" len="med"/>
                <a:tailEnd/>
              </a:ln>
              <a:effectLst>
                <a:outerShdw dist="88900" dir="2700000" algn="tl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5063490" y="4038600"/>
                <a:ext cx="174625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algn="ctr" eaLnBrk="1" hangingPunct="1"/>
                <a:r>
                  <a:rPr lang="en-US" sz="2800" b="1">
                    <a:solidFill>
                      <a:schemeClr val="bg1"/>
                    </a:solidFill>
                    <a:cs typeface="Arial" charset="0"/>
                  </a:rPr>
                  <a:t>Roke</a:t>
                </a:r>
              </a:p>
            </p:txBody>
          </p:sp>
        </p:grp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7543800" y="1524000"/>
              <a:ext cx="1143000" cy="533400"/>
            </a:xfrm>
            <a:prstGeom prst="ellipse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3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lack\Pictures\20120907_12_NWAtlantic_MidUpperWindsSt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22" y="1672964"/>
            <a:ext cx="4592078" cy="33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36615" y="1752600"/>
            <a:ext cx="4987471" cy="3314700"/>
            <a:chOff x="711200" y="23950"/>
            <a:chExt cx="8051800" cy="6910250"/>
          </a:xfrm>
        </p:grpSpPr>
        <p:pic>
          <p:nvPicPr>
            <p:cNvPr id="4" name="Picture 3" descr="C:\Users\black\Pictures\20120907_1045_goes13_x_vis2km_12LLESLIE_65kts-985mb-266N-622W_100p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00"/>
            <a:stretch/>
          </p:blipFill>
          <p:spPr bwMode="auto">
            <a:xfrm>
              <a:off x="914400" y="23950"/>
              <a:ext cx="7365999" cy="662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black\Documents\HS3 AV-6 Leslie 070912 ASPEN Sonde P-files\maps\synopticmap_150mb.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ADD8E6"/>
                </a:clrFrom>
                <a:clrTo>
                  <a:srgbClr val="ADD8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39"/>
            <a:stretch/>
          </p:blipFill>
          <p:spPr bwMode="auto">
            <a:xfrm>
              <a:off x="711200" y="304800"/>
              <a:ext cx="8051800" cy="662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81000" y="5407967"/>
            <a:ext cx="8013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66"/>
                </a:solidFill>
                <a:latin typeface="Arial Black" pitchFamily="34" charset="0"/>
              </a:rPr>
              <a:t>HS3 Observations of Leslie’s Outflow (150 </a:t>
            </a:r>
            <a:r>
              <a:rPr lang="en-US" dirty="0" err="1">
                <a:solidFill>
                  <a:srgbClr val="000066"/>
                </a:solidFill>
                <a:latin typeface="Arial Black" pitchFamily="34" charset="0"/>
              </a:rPr>
              <a:t>mb</a:t>
            </a:r>
            <a:r>
              <a:rPr lang="en-US" dirty="0" smtClean="0">
                <a:solidFill>
                  <a:srgbClr val="000066"/>
                </a:solidFill>
                <a:latin typeface="Arial Black" pitchFamily="34" charset="0"/>
              </a:rPr>
              <a:t>)</a:t>
            </a:r>
          </a:p>
          <a:p>
            <a:pPr algn="ctr"/>
            <a:r>
              <a:rPr lang="en-US" dirty="0" smtClean="0">
                <a:solidFill>
                  <a:srgbClr val="000066"/>
                </a:solidFill>
                <a:latin typeface="Arial Black" pitchFamily="34" charset="0"/>
              </a:rPr>
              <a:t>7 Sept, 2012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733309" y="2124364"/>
            <a:ext cx="988291" cy="812800"/>
          </a:xfrm>
          <a:custGeom>
            <a:avLst/>
            <a:gdLst>
              <a:gd name="connsiteX0" fmla="*/ 0 w 988291"/>
              <a:gd name="connsiteY0" fmla="*/ 812800 h 812800"/>
              <a:gd name="connsiteX1" fmla="*/ 138546 w 988291"/>
              <a:gd name="connsiteY1" fmla="*/ 646545 h 812800"/>
              <a:gd name="connsiteX2" fmla="*/ 369455 w 988291"/>
              <a:gd name="connsiteY2" fmla="*/ 424872 h 812800"/>
              <a:gd name="connsiteX3" fmla="*/ 674255 w 988291"/>
              <a:gd name="connsiteY3" fmla="*/ 166254 h 812800"/>
              <a:gd name="connsiteX4" fmla="*/ 988291 w 988291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291" h="812800">
                <a:moveTo>
                  <a:pt x="0" y="812800"/>
                </a:moveTo>
                <a:cubicBezTo>
                  <a:pt x="38485" y="762000"/>
                  <a:pt x="76970" y="711200"/>
                  <a:pt x="138546" y="646545"/>
                </a:cubicBezTo>
                <a:cubicBezTo>
                  <a:pt x="200122" y="581890"/>
                  <a:pt x="280170" y="504920"/>
                  <a:pt x="369455" y="424872"/>
                </a:cubicBezTo>
                <a:cubicBezTo>
                  <a:pt x="458740" y="344824"/>
                  <a:pt x="571116" y="237066"/>
                  <a:pt x="674255" y="166254"/>
                </a:cubicBezTo>
                <a:cubicBezTo>
                  <a:pt x="777394" y="95442"/>
                  <a:pt x="882842" y="47721"/>
                  <a:pt x="988291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237018" y="3131127"/>
            <a:ext cx="674255" cy="618837"/>
          </a:xfrm>
          <a:custGeom>
            <a:avLst/>
            <a:gdLst>
              <a:gd name="connsiteX0" fmla="*/ 0 w 674255"/>
              <a:gd name="connsiteY0" fmla="*/ 618837 h 618837"/>
              <a:gd name="connsiteX1" fmla="*/ 424873 w 674255"/>
              <a:gd name="connsiteY1" fmla="*/ 360218 h 618837"/>
              <a:gd name="connsiteX2" fmla="*/ 674255 w 674255"/>
              <a:gd name="connsiteY2" fmla="*/ 0 h 618837"/>
              <a:gd name="connsiteX3" fmla="*/ 674255 w 674255"/>
              <a:gd name="connsiteY3" fmla="*/ 0 h 61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55" h="618837">
                <a:moveTo>
                  <a:pt x="0" y="618837"/>
                </a:moveTo>
                <a:cubicBezTo>
                  <a:pt x="156248" y="541097"/>
                  <a:pt x="312497" y="463357"/>
                  <a:pt x="424873" y="360218"/>
                </a:cubicBezTo>
                <a:cubicBezTo>
                  <a:pt x="537249" y="257078"/>
                  <a:pt x="674255" y="0"/>
                  <a:pt x="674255" y="0"/>
                </a:cubicBezTo>
                <a:lnTo>
                  <a:pt x="67425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398327" y="2715491"/>
            <a:ext cx="766618" cy="1062182"/>
          </a:xfrm>
          <a:custGeom>
            <a:avLst/>
            <a:gdLst>
              <a:gd name="connsiteX0" fmla="*/ 0 w 766618"/>
              <a:gd name="connsiteY0" fmla="*/ 0 h 1062182"/>
              <a:gd name="connsiteX1" fmla="*/ 230909 w 766618"/>
              <a:gd name="connsiteY1" fmla="*/ 175491 h 1062182"/>
              <a:gd name="connsiteX2" fmla="*/ 369455 w 766618"/>
              <a:gd name="connsiteY2" fmla="*/ 378691 h 1062182"/>
              <a:gd name="connsiteX3" fmla="*/ 535709 w 766618"/>
              <a:gd name="connsiteY3" fmla="*/ 618836 h 1062182"/>
              <a:gd name="connsiteX4" fmla="*/ 655782 w 766618"/>
              <a:gd name="connsiteY4" fmla="*/ 905164 h 1062182"/>
              <a:gd name="connsiteX5" fmla="*/ 766618 w 766618"/>
              <a:gd name="connsiteY5" fmla="*/ 1062182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618" h="1062182">
                <a:moveTo>
                  <a:pt x="0" y="0"/>
                </a:moveTo>
                <a:cubicBezTo>
                  <a:pt x="84666" y="56188"/>
                  <a:pt x="169333" y="112376"/>
                  <a:pt x="230909" y="175491"/>
                </a:cubicBezTo>
                <a:cubicBezTo>
                  <a:pt x="292485" y="238606"/>
                  <a:pt x="318655" y="304800"/>
                  <a:pt x="369455" y="378691"/>
                </a:cubicBezTo>
                <a:cubicBezTo>
                  <a:pt x="420255" y="452582"/>
                  <a:pt x="487988" y="531091"/>
                  <a:pt x="535709" y="618836"/>
                </a:cubicBezTo>
                <a:cubicBezTo>
                  <a:pt x="583430" y="706581"/>
                  <a:pt x="617297" y="831273"/>
                  <a:pt x="655782" y="905164"/>
                </a:cubicBezTo>
                <a:cubicBezTo>
                  <a:pt x="694267" y="979055"/>
                  <a:pt x="730442" y="1020618"/>
                  <a:pt x="766618" y="106218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417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14482</TotalTime>
  <Words>1863</Words>
  <Application>Microsoft Office PowerPoint</Application>
  <PresentationFormat>On-screen Show (4:3)</PresentationFormat>
  <Paragraphs>304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Observational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Resulting Hurricane Sandy Landfall Impact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Pat Phoebus</dc:creator>
  <cp:lastModifiedBy>Black, Dr. Peter, Contractor, Code 7541</cp:lastModifiedBy>
  <cp:revision>186</cp:revision>
  <dcterms:created xsi:type="dcterms:W3CDTF">2001-02-12T22:05:04Z</dcterms:created>
  <dcterms:modified xsi:type="dcterms:W3CDTF">2013-03-07T09:00:31Z</dcterms:modified>
</cp:coreProperties>
</file>